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tags/tag3.xml" ContentType="application/vnd.openxmlformats-officedocument.presentationml.tags+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71" r:id="rId2"/>
  </p:sldMasterIdLst>
  <p:notesMasterIdLst>
    <p:notesMasterId r:id="rId23"/>
  </p:notesMasterIdLst>
  <p:sldIdLst>
    <p:sldId id="272" r:id="rId3"/>
    <p:sldId id="273" r:id="rId4"/>
    <p:sldId id="258" r:id="rId5"/>
    <p:sldId id="278" r:id="rId6"/>
    <p:sldId id="275" r:id="rId7"/>
    <p:sldId id="288" r:id="rId8"/>
    <p:sldId id="289" r:id="rId9"/>
    <p:sldId id="290" r:id="rId10"/>
    <p:sldId id="276" r:id="rId11"/>
    <p:sldId id="277" r:id="rId12"/>
    <p:sldId id="280" r:id="rId13"/>
    <p:sldId id="281" r:id="rId14"/>
    <p:sldId id="282" r:id="rId15"/>
    <p:sldId id="264" r:id="rId16"/>
    <p:sldId id="266" r:id="rId17"/>
    <p:sldId id="283" r:id="rId18"/>
    <p:sldId id="292" r:id="rId19"/>
    <p:sldId id="291" r:id="rId20"/>
    <p:sldId id="285" r:id="rId21"/>
    <p:sldId id="28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2B8C87-51C2-47B0-8FD4-8AF8A21BC442}" type="doc">
      <dgm:prSet loTypeId="urn:microsoft.com/office/officeart/2005/8/layout/vList6" loCatId="list" qsTypeId="urn:microsoft.com/office/officeart/2005/8/quickstyle/simple2" qsCatId="simple" csTypeId="urn:microsoft.com/office/officeart/2005/8/colors/accent1_2" csCatId="accent1" phldr="1"/>
      <dgm:spPr/>
      <dgm:t>
        <a:bodyPr/>
        <a:lstStyle/>
        <a:p>
          <a:endParaRPr lang="ru-RU"/>
        </a:p>
      </dgm:t>
    </dgm:pt>
    <dgm:pt modelId="{AC5491D6-FC31-4FAD-A83C-9F02B0EE9ACE}">
      <dgm:prSet phldrT="[Текст]" custT="1"/>
      <dgm:spPr>
        <a:solidFill>
          <a:srgbClr val="52CCC0"/>
        </a:solidFill>
      </dgm:spPr>
      <dgm:t>
        <a:bodyPr/>
        <a:lstStyle/>
        <a:p>
          <a:pPr algn="ctr"/>
          <a:r>
            <a:rPr lang="ru-RU" sz="1400" b="1" u="sng" dirty="0" smtClean="0">
              <a:solidFill>
                <a:srgbClr val="C00000"/>
              </a:solidFill>
              <a:latin typeface="Bookman Old Style" pitchFamily="18" charset="0"/>
              <a:cs typeface="Times New Roman" pitchFamily="18" charset="0"/>
            </a:rPr>
            <a:t>1. Обязательная часть </a:t>
          </a:r>
          <a:r>
            <a:rPr lang="ru-RU" sz="1400" b="1" dirty="0" smtClean="0">
              <a:solidFill>
                <a:schemeClr val="tx1"/>
              </a:solidFill>
              <a:latin typeface="Bookman Old Style" pitchFamily="18" charset="0"/>
              <a:cs typeface="Times New Roman" pitchFamily="18" charset="0"/>
            </a:rPr>
            <a:t>обеспечивает  комплексное развитие детей во всех пяти взаимодополняющих областях: </a:t>
          </a:r>
        </a:p>
        <a:p>
          <a:pPr algn="ctr"/>
          <a:r>
            <a:rPr lang="ru-RU" sz="1400" b="1" dirty="0" smtClean="0">
              <a:solidFill>
                <a:schemeClr val="tx1"/>
              </a:solidFill>
              <a:latin typeface="Bookman Old Style" pitchFamily="18" charset="0"/>
              <a:cs typeface="Times New Roman" pitchFamily="18" charset="0"/>
            </a:rPr>
            <a:t>- социально-</a:t>
          </a:r>
          <a:r>
            <a:rPr lang="ru-RU" sz="1400" b="1" dirty="0" err="1" smtClean="0">
              <a:solidFill>
                <a:schemeClr val="tx1"/>
              </a:solidFill>
              <a:latin typeface="Bookman Old Style" pitchFamily="18" charset="0"/>
              <a:cs typeface="Times New Roman" pitchFamily="18" charset="0"/>
            </a:rPr>
            <a:t>комммуникативное</a:t>
          </a:r>
          <a:r>
            <a:rPr lang="ru-RU" sz="1400" b="1" dirty="0" smtClean="0">
              <a:solidFill>
                <a:schemeClr val="tx1"/>
              </a:solidFill>
              <a:latin typeface="Bookman Old Style" pitchFamily="18" charset="0"/>
              <a:cs typeface="Times New Roman" pitchFamily="18" charset="0"/>
            </a:rPr>
            <a:t> развитие</a:t>
          </a:r>
        </a:p>
        <a:p>
          <a:pPr algn="ctr"/>
          <a:r>
            <a:rPr lang="ru-RU" sz="1400" b="1" dirty="0" smtClean="0">
              <a:solidFill>
                <a:schemeClr val="tx1"/>
              </a:solidFill>
              <a:latin typeface="Bookman Old Style" pitchFamily="18" charset="0"/>
              <a:cs typeface="Times New Roman" pitchFamily="18" charset="0"/>
            </a:rPr>
            <a:t>-познавательное развитие</a:t>
          </a:r>
        </a:p>
        <a:p>
          <a:pPr algn="ctr"/>
          <a:r>
            <a:rPr lang="ru-RU" sz="1400" b="1" dirty="0" smtClean="0">
              <a:solidFill>
                <a:schemeClr val="tx1"/>
              </a:solidFill>
              <a:latin typeface="Bookman Old Style" pitchFamily="18" charset="0"/>
              <a:cs typeface="Times New Roman" pitchFamily="18" charset="0"/>
            </a:rPr>
            <a:t>-речевое развитие</a:t>
          </a:r>
        </a:p>
        <a:p>
          <a:pPr algn="ctr"/>
          <a:r>
            <a:rPr lang="ru-RU" sz="1400" b="1" dirty="0" smtClean="0">
              <a:solidFill>
                <a:schemeClr val="tx1"/>
              </a:solidFill>
              <a:latin typeface="Bookman Old Style" pitchFamily="18" charset="0"/>
              <a:cs typeface="Times New Roman" pitchFamily="18" charset="0"/>
            </a:rPr>
            <a:t>-художественно-эстетическое развитие</a:t>
          </a:r>
        </a:p>
        <a:p>
          <a:pPr algn="ctr"/>
          <a:r>
            <a:rPr lang="ru-RU" sz="1400" b="1" dirty="0" smtClean="0">
              <a:solidFill>
                <a:schemeClr val="tx1"/>
              </a:solidFill>
              <a:latin typeface="Bookman Old Style" pitchFamily="18" charset="0"/>
              <a:cs typeface="Times New Roman" pitchFamily="18" charset="0"/>
            </a:rPr>
            <a:t>-физическое  развитие </a:t>
          </a:r>
          <a:endParaRPr lang="ru-RU" sz="1400" b="1" dirty="0">
            <a:solidFill>
              <a:schemeClr val="tx1"/>
            </a:solidFill>
            <a:latin typeface="Bookman Old Style" pitchFamily="18" charset="0"/>
            <a:cs typeface="Times New Roman" pitchFamily="18" charset="0"/>
          </a:endParaRPr>
        </a:p>
      </dgm:t>
    </dgm:pt>
    <dgm:pt modelId="{FA1F3D25-B03A-4377-85D1-40CA4BA3FED3}" type="parTrans" cxnId="{CFD6307D-0885-4566-AD3D-0EA3FAB38914}">
      <dgm:prSet/>
      <dgm:spPr/>
      <dgm:t>
        <a:bodyPr/>
        <a:lstStyle/>
        <a:p>
          <a:endParaRPr lang="ru-RU"/>
        </a:p>
      </dgm:t>
    </dgm:pt>
    <dgm:pt modelId="{F15CA2CB-A578-4019-A60A-4067E7603B3E}" type="sibTrans" cxnId="{CFD6307D-0885-4566-AD3D-0EA3FAB38914}">
      <dgm:prSet/>
      <dgm:spPr/>
      <dgm:t>
        <a:bodyPr/>
        <a:lstStyle/>
        <a:p>
          <a:endParaRPr lang="ru-RU"/>
        </a:p>
      </dgm:t>
    </dgm:pt>
    <dgm:pt modelId="{4C1069E4-34E0-4A19-884F-B69508B2538F}">
      <dgm:prSet/>
      <dgm:spPr>
        <a:solidFill>
          <a:srgbClr val="FEB0FA">
            <a:alpha val="90000"/>
          </a:srgbClr>
        </a:solidFill>
      </dgm:spPr>
      <dgm:t>
        <a:bodyPr/>
        <a:lstStyle/>
        <a:p>
          <a:endParaRPr lang="ru-RU" dirty="0"/>
        </a:p>
      </dgm:t>
    </dgm:pt>
    <dgm:pt modelId="{C8AEB2F8-E280-43AF-B6C9-1BD392113F09}" type="parTrans" cxnId="{4B855E0A-94CC-4500-B778-D01A1EF8A029}">
      <dgm:prSet/>
      <dgm:spPr/>
      <dgm:t>
        <a:bodyPr/>
        <a:lstStyle/>
        <a:p>
          <a:endParaRPr lang="ru-RU"/>
        </a:p>
      </dgm:t>
    </dgm:pt>
    <dgm:pt modelId="{04E079BA-DFE9-405F-A034-CA94176410D8}" type="sibTrans" cxnId="{4B855E0A-94CC-4500-B778-D01A1EF8A029}">
      <dgm:prSet/>
      <dgm:spPr/>
      <dgm:t>
        <a:bodyPr/>
        <a:lstStyle/>
        <a:p>
          <a:endParaRPr lang="ru-RU"/>
        </a:p>
      </dgm:t>
    </dgm:pt>
    <dgm:pt modelId="{6B921E0A-ACB7-469E-8DFE-B56AD568F37D}">
      <dgm:prSet/>
      <dgm:spPr>
        <a:solidFill>
          <a:srgbClr val="FEB0FA">
            <a:alpha val="90000"/>
          </a:srgbClr>
        </a:solidFill>
      </dgm:spPr>
      <dgm:t>
        <a:bodyPr/>
        <a:lstStyle/>
        <a:p>
          <a:endParaRPr lang="ru-RU" dirty="0"/>
        </a:p>
      </dgm:t>
    </dgm:pt>
    <dgm:pt modelId="{82ACCC3C-957C-497E-8C73-6B3419AA575E}" type="parTrans" cxnId="{1CD8731E-DF8F-4B38-99A5-9BB2B46FA418}">
      <dgm:prSet/>
      <dgm:spPr/>
      <dgm:t>
        <a:bodyPr/>
        <a:lstStyle/>
        <a:p>
          <a:endParaRPr lang="ru-RU"/>
        </a:p>
      </dgm:t>
    </dgm:pt>
    <dgm:pt modelId="{9D6BF270-3AF6-40FC-8CD8-655DB6A17778}" type="sibTrans" cxnId="{1CD8731E-DF8F-4B38-99A5-9BB2B46FA418}">
      <dgm:prSet/>
      <dgm:spPr/>
      <dgm:t>
        <a:bodyPr/>
        <a:lstStyle/>
        <a:p>
          <a:endParaRPr lang="ru-RU"/>
        </a:p>
      </dgm:t>
    </dgm:pt>
    <dgm:pt modelId="{7EF84FDD-C749-4CEF-BE47-29BAC931A8C7}">
      <dgm:prSet/>
      <dgm:spPr>
        <a:solidFill>
          <a:srgbClr val="FEB0FA">
            <a:alpha val="90000"/>
          </a:srgbClr>
        </a:solidFill>
      </dgm:spPr>
      <dgm:t>
        <a:bodyPr/>
        <a:lstStyle/>
        <a:p>
          <a:r>
            <a:rPr lang="ru-RU" dirty="0" smtClean="0"/>
            <a:t>60%</a:t>
          </a:r>
          <a:endParaRPr lang="ru-RU" dirty="0"/>
        </a:p>
      </dgm:t>
    </dgm:pt>
    <dgm:pt modelId="{74792FB9-CC46-4DBD-ABFD-17694F47513C}" type="parTrans" cxnId="{9E1C936C-C022-486A-854E-FF2634154B20}">
      <dgm:prSet/>
      <dgm:spPr/>
      <dgm:t>
        <a:bodyPr/>
        <a:lstStyle/>
        <a:p>
          <a:endParaRPr lang="ru-RU"/>
        </a:p>
      </dgm:t>
    </dgm:pt>
    <dgm:pt modelId="{700836F6-D1C4-4EB8-BBA8-FC9881043098}" type="sibTrans" cxnId="{9E1C936C-C022-486A-854E-FF2634154B20}">
      <dgm:prSet/>
      <dgm:spPr/>
      <dgm:t>
        <a:bodyPr/>
        <a:lstStyle/>
        <a:p>
          <a:endParaRPr lang="ru-RU"/>
        </a:p>
      </dgm:t>
    </dgm:pt>
    <dgm:pt modelId="{E1E194AE-EA24-43A0-9851-BDC8239A95BF}" type="pres">
      <dgm:prSet presAssocID="{832B8C87-51C2-47B0-8FD4-8AF8A21BC442}" presName="Name0" presStyleCnt="0">
        <dgm:presLayoutVars>
          <dgm:dir/>
          <dgm:animLvl val="lvl"/>
          <dgm:resizeHandles/>
        </dgm:presLayoutVars>
      </dgm:prSet>
      <dgm:spPr/>
      <dgm:t>
        <a:bodyPr/>
        <a:lstStyle/>
        <a:p>
          <a:endParaRPr lang="ru-RU"/>
        </a:p>
      </dgm:t>
    </dgm:pt>
    <dgm:pt modelId="{1C356400-8F56-47F5-A05B-CACD0D930B12}" type="pres">
      <dgm:prSet presAssocID="{AC5491D6-FC31-4FAD-A83C-9F02B0EE9ACE}" presName="linNode" presStyleCnt="0"/>
      <dgm:spPr/>
    </dgm:pt>
    <dgm:pt modelId="{C09DE736-C655-4EC2-B278-CF97F0259823}" type="pres">
      <dgm:prSet presAssocID="{AC5491D6-FC31-4FAD-A83C-9F02B0EE9ACE}" presName="parentShp" presStyleLbl="node1" presStyleIdx="0" presStyleCnt="1" custScaleX="133985" custScaleY="98814" custLinFactNeighborX="-1180" custLinFactNeighborY="-229">
        <dgm:presLayoutVars>
          <dgm:bulletEnabled val="1"/>
        </dgm:presLayoutVars>
      </dgm:prSet>
      <dgm:spPr/>
      <dgm:t>
        <a:bodyPr/>
        <a:lstStyle/>
        <a:p>
          <a:endParaRPr lang="ru-RU"/>
        </a:p>
      </dgm:t>
    </dgm:pt>
    <dgm:pt modelId="{49221B50-B010-4910-A37C-5B4443738082}" type="pres">
      <dgm:prSet presAssocID="{AC5491D6-FC31-4FAD-A83C-9F02B0EE9ACE}" presName="childShp" presStyleLbl="bgAccFollowNode1" presStyleIdx="0" presStyleCnt="1" custLinFactNeighborX="27302" custLinFactNeighborY="1004">
        <dgm:presLayoutVars>
          <dgm:bulletEnabled val="1"/>
        </dgm:presLayoutVars>
      </dgm:prSet>
      <dgm:spPr/>
      <dgm:t>
        <a:bodyPr/>
        <a:lstStyle/>
        <a:p>
          <a:endParaRPr lang="ru-RU"/>
        </a:p>
      </dgm:t>
    </dgm:pt>
  </dgm:ptLst>
  <dgm:cxnLst>
    <dgm:cxn modelId="{C4A0F030-014A-4E36-AD68-4E58B42FD887}" type="presOf" srcId="{AC5491D6-FC31-4FAD-A83C-9F02B0EE9ACE}" destId="{C09DE736-C655-4EC2-B278-CF97F0259823}" srcOrd="0" destOrd="0" presId="urn:microsoft.com/office/officeart/2005/8/layout/vList6"/>
    <dgm:cxn modelId="{9E1C936C-C022-486A-854E-FF2634154B20}" srcId="{AC5491D6-FC31-4FAD-A83C-9F02B0EE9ACE}" destId="{7EF84FDD-C749-4CEF-BE47-29BAC931A8C7}" srcOrd="1" destOrd="0" parTransId="{74792FB9-CC46-4DBD-ABFD-17694F47513C}" sibTransId="{700836F6-D1C4-4EB8-BBA8-FC9881043098}"/>
    <dgm:cxn modelId="{CFD6307D-0885-4566-AD3D-0EA3FAB38914}" srcId="{832B8C87-51C2-47B0-8FD4-8AF8A21BC442}" destId="{AC5491D6-FC31-4FAD-A83C-9F02B0EE9ACE}" srcOrd="0" destOrd="0" parTransId="{FA1F3D25-B03A-4377-85D1-40CA4BA3FED3}" sibTransId="{F15CA2CB-A578-4019-A60A-4067E7603B3E}"/>
    <dgm:cxn modelId="{FFECD267-D6C1-4E87-AC7F-16F600C31354}" type="presOf" srcId="{7EF84FDD-C749-4CEF-BE47-29BAC931A8C7}" destId="{49221B50-B010-4910-A37C-5B4443738082}" srcOrd="0" destOrd="1" presId="urn:microsoft.com/office/officeart/2005/8/layout/vList6"/>
    <dgm:cxn modelId="{1CD8731E-DF8F-4B38-99A5-9BB2B46FA418}" srcId="{AC5491D6-FC31-4FAD-A83C-9F02B0EE9ACE}" destId="{6B921E0A-ACB7-469E-8DFE-B56AD568F37D}" srcOrd="2" destOrd="0" parTransId="{82ACCC3C-957C-497E-8C73-6B3419AA575E}" sibTransId="{9D6BF270-3AF6-40FC-8CD8-655DB6A17778}"/>
    <dgm:cxn modelId="{E4A670C4-0875-4E8E-A9A5-AAE1B54C7F1B}" type="presOf" srcId="{6B921E0A-ACB7-469E-8DFE-B56AD568F37D}" destId="{49221B50-B010-4910-A37C-5B4443738082}" srcOrd="0" destOrd="2" presId="urn:microsoft.com/office/officeart/2005/8/layout/vList6"/>
    <dgm:cxn modelId="{4B855E0A-94CC-4500-B778-D01A1EF8A029}" srcId="{AC5491D6-FC31-4FAD-A83C-9F02B0EE9ACE}" destId="{4C1069E4-34E0-4A19-884F-B69508B2538F}" srcOrd="0" destOrd="0" parTransId="{C8AEB2F8-E280-43AF-B6C9-1BD392113F09}" sibTransId="{04E079BA-DFE9-405F-A034-CA94176410D8}"/>
    <dgm:cxn modelId="{9A7C9461-A815-4301-B65B-E620F821AA19}" type="presOf" srcId="{4C1069E4-34E0-4A19-884F-B69508B2538F}" destId="{49221B50-B010-4910-A37C-5B4443738082}" srcOrd="0" destOrd="0" presId="urn:microsoft.com/office/officeart/2005/8/layout/vList6"/>
    <dgm:cxn modelId="{9A86EB02-99E6-4832-85CE-14C807321D59}" type="presOf" srcId="{832B8C87-51C2-47B0-8FD4-8AF8A21BC442}" destId="{E1E194AE-EA24-43A0-9851-BDC8239A95BF}" srcOrd="0" destOrd="0" presId="urn:microsoft.com/office/officeart/2005/8/layout/vList6"/>
    <dgm:cxn modelId="{E022555C-A890-4490-AB9A-CFC26DF826C7}" type="presParOf" srcId="{E1E194AE-EA24-43A0-9851-BDC8239A95BF}" destId="{1C356400-8F56-47F5-A05B-CACD0D930B12}" srcOrd="0" destOrd="0" presId="urn:microsoft.com/office/officeart/2005/8/layout/vList6"/>
    <dgm:cxn modelId="{94C019ED-BBA0-49AF-B9DC-A8A14B5A452E}" type="presParOf" srcId="{1C356400-8F56-47F5-A05B-CACD0D930B12}" destId="{C09DE736-C655-4EC2-B278-CF97F0259823}" srcOrd="0" destOrd="0" presId="urn:microsoft.com/office/officeart/2005/8/layout/vList6"/>
    <dgm:cxn modelId="{62331801-E244-4618-AE8B-1C1B7F168110}" type="presParOf" srcId="{1C356400-8F56-47F5-A05B-CACD0D930B12}" destId="{49221B50-B010-4910-A37C-5B4443738082}"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87C7D3-C19E-4F08-B196-343F1790AF0F}" type="datetimeFigureOut">
              <a:rPr lang="ru-RU" smtClean="0"/>
              <a:pPr/>
              <a:t>17.12.2015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529EB9-CEC3-4A64-BEEA-4C0CE1420494}" type="slidenum">
              <a:rPr lang="ru-RU" smtClean="0"/>
              <a:pPr/>
              <a:t>‹#›</a:t>
            </a:fld>
            <a:endParaRPr lang="ru-RU"/>
          </a:p>
        </p:txBody>
      </p:sp>
    </p:spTree>
    <p:extLst>
      <p:ext uri="{BB962C8B-B14F-4D97-AF65-F5344CB8AC3E}">
        <p14:creationId xmlns:p14="http://schemas.microsoft.com/office/powerpoint/2010/main" xmlns="" val="293215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A529EB9-CEC3-4A64-BEEA-4C0CE1420494}"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A529EB9-CEC3-4A64-BEEA-4C0CE1420494}" type="slidenum">
              <a:rPr lang="ru-RU" smtClean="0"/>
              <a:pPr/>
              <a:t>9</a:t>
            </a:fld>
            <a:endParaRPr lang="ru-RU"/>
          </a:p>
        </p:txBody>
      </p:sp>
    </p:spTree>
    <p:extLst>
      <p:ext uri="{BB962C8B-B14F-4D97-AF65-F5344CB8AC3E}">
        <p14:creationId xmlns:p14="http://schemas.microsoft.com/office/powerpoint/2010/main" xmlns="" val="299401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A529EB9-CEC3-4A64-BEEA-4C0CE1420494}" type="slidenum">
              <a:rPr lang="ru-RU" smtClean="0"/>
              <a:pPr/>
              <a:t>10</a:t>
            </a:fld>
            <a:endParaRPr lang="ru-RU"/>
          </a:p>
        </p:txBody>
      </p:sp>
    </p:spTree>
    <p:extLst>
      <p:ext uri="{BB962C8B-B14F-4D97-AF65-F5344CB8AC3E}">
        <p14:creationId xmlns:p14="http://schemas.microsoft.com/office/powerpoint/2010/main" xmlns="" val="3208273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A529EB9-CEC3-4A64-BEEA-4C0CE1420494}" type="slidenum">
              <a:rPr lang="ru-RU" smtClean="0"/>
              <a:pPr/>
              <a:t>11</a:t>
            </a:fld>
            <a:endParaRPr lang="ru-RU"/>
          </a:p>
        </p:txBody>
      </p:sp>
    </p:spTree>
    <p:extLst>
      <p:ext uri="{BB962C8B-B14F-4D97-AF65-F5344CB8AC3E}">
        <p14:creationId xmlns:p14="http://schemas.microsoft.com/office/powerpoint/2010/main" xmlns="" val="4094456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17.12.2015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683568" y="3886200"/>
            <a:ext cx="7776864"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A1FDCEE-5DBE-4EAD-A4E2-5F3E7D89807D}"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1B4F96B-61B7-4C97-A5FF-8DCA2836AFC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41222648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B1A454D-22F8-4B4A-9386-6B59E8052AE3}"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54DFBFAE-2B9B-4E57-882E-AECD0C6DDAA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9519838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5F82B4F-0871-400A-B6B3-F85C244A94FC}"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3562CED3-1199-4391-87C7-E29ABEDD4A2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75413706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2E04F44D-C1FE-4226-8351-81DD467D4E71}" type="datetime1">
              <a:rPr lang="ru-RU">
                <a:solidFill>
                  <a:prstClr val="black">
                    <a:tint val="75000"/>
                  </a:prstClr>
                </a:solidFill>
              </a:rPr>
              <a:pPr>
                <a:defRPr/>
              </a:pPr>
              <a:t>17.12.2015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BD9DF23-D539-4FAE-802B-3FCA499609B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3967049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B2B7039-E7A5-48C4-AADC-D7CD2AB2EA35}" type="datetime1">
              <a:rPr lang="ru-RU">
                <a:solidFill>
                  <a:prstClr val="black">
                    <a:tint val="75000"/>
                  </a:prstClr>
                </a:solidFill>
              </a:rPr>
              <a:pPr>
                <a:defRPr/>
              </a:pPr>
              <a:t>17.12.2015</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D94B42A0-1984-4A6A-9EF0-B1F46A2BD09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395366204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C605B1F6-49EA-405B-8913-1FD87F433D5B}" type="datetime1">
              <a:rPr lang="ru-RU">
                <a:solidFill>
                  <a:prstClr val="black">
                    <a:tint val="75000"/>
                  </a:prstClr>
                </a:solidFill>
              </a:rPr>
              <a:pPr>
                <a:defRPr/>
              </a:pPr>
              <a:t>17.12.2015</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C7F65721-2CC7-49F7-8DF4-247C6FD6582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3978529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A613476-AB92-4970-9BBD-11EFB0726EE9}" type="datetime1">
              <a:rPr lang="ru-RU">
                <a:solidFill>
                  <a:prstClr val="black">
                    <a:tint val="75000"/>
                  </a:prstClr>
                </a:solidFill>
              </a:rPr>
              <a:pPr>
                <a:defRPr/>
              </a:pPr>
              <a:t>17.12.2015</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B6AD3FDF-ED9A-416A-9DB6-506A2D9736A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356786957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EBCAB43-A6FD-48F0-9500-BCE1F7415F08}" type="datetime1">
              <a:rPr lang="ru-RU">
                <a:solidFill>
                  <a:prstClr val="black">
                    <a:tint val="75000"/>
                  </a:prstClr>
                </a:solidFill>
              </a:rPr>
              <a:pPr>
                <a:defRPr/>
              </a:pPr>
              <a:t>17.12.2015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1285D26C-B245-47FF-8E42-BB426B4B46C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407741677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10644C9-2F2B-457C-AA4E-E549C3673C88}" type="datetime1">
              <a:rPr lang="ru-RU">
                <a:solidFill>
                  <a:prstClr val="black">
                    <a:tint val="75000"/>
                  </a:prstClr>
                </a:solidFill>
              </a:rPr>
              <a:pPr>
                <a:defRPr/>
              </a:pPr>
              <a:t>17.12.2015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020E6D19-0378-4304-9E3B-E357E9D14D6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274243487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9FEFFE3-E5E8-41E5-A87F-5890EA3D0D93}"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3D44F575-2319-4906-89F8-E8A6F8F2CCC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417575748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AD1F50A-D629-4549-8C0F-AA3A283DCD32}"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D2EEB01-30BA-45E9-9C6C-482D622B6C7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39504507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solidFill>
                  <a:srgbClr val="696464"/>
                </a:solidFill>
              </a:defRPr>
            </a:lvl1pPr>
          </a:lstStyle>
          <a:p>
            <a:pPr>
              <a:defRPr/>
            </a:pPr>
            <a:fld id="{EB735A27-4F8C-4664-92B6-A8B05290AADA}" type="datetime1">
              <a:rPr lang="ru-RU"/>
              <a:pPr>
                <a:defRPr/>
              </a:pPr>
              <a:t>17.12.2015</a:t>
            </a:fld>
            <a:endParaRPr lang="ru-RU"/>
          </a:p>
        </p:txBody>
      </p:sp>
      <p:sp>
        <p:nvSpPr>
          <p:cNvPr id="4" name="Нижний колонтитул 3"/>
          <p:cNvSpPr>
            <a:spLocks noGrp="1"/>
          </p:cNvSpPr>
          <p:nvPr>
            <p:ph type="ftr" sz="quarter" idx="11"/>
          </p:nvPr>
        </p:nvSpPr>
        <p:spPr/>
        <p:txBody>
          <a:bodyPr/>
          <a:lstStyle>
            <a:lvl1pPr>
              <a:defRPr>
                <a:solidFill>
                  <a:srgbClr val="696464"/>
                </a:solidFill>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53E481BF-9422-4564-AB3C-72227127295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96545110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17.12.2015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17.12.2015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17.12.2015</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17.12.2015</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83DF27C-5968-4187-80D2-A3C1C110151A}" type="datetime1">
              <a:rPr lang="ru-RU">
                <a:solidFill>
                  <a:prstClr val="black">
                    <a:tint val="75000"/>
                  </a:prstClr>
                </a:solidFill>
              </a:rPr>
              <a:pPr>
                <a:defRPr/>
              </a:pPr>
              <a:t>17.12.2015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9D54DB9-398A-4BF8-B0C3-2072F692C95E}" type="slidenum">
              <a:rPr lang="ru-RU">
                <a:solidFill>
                  <a:prstClr val="black">
                    <a:tint val="75000"/>
                  </a:prstClr>
                </a:solidFill>
              </a:rPr>
              <a:pPr>
                <a:defRPr/>
              </a:pPr>
              <a:t>‹#›</a:t>
            </a:fld>
            <a:endParaRPr lang="ru-RU">
              <a:solidFill>
                <a:prstClr val="black">
                  <a:tint val="75000"/>
                </a:prstClr>
              </a:solidFill>
            </a:endParaRPr>
          </a:p>
        </p:txBody>
      </p:sp>
      <p:pic>
        <p:nvPicPr>
          <p:cNvPr id="1031" name="Picture 2" descr="D:\ПРОСВЕЩЕНИЕ\Картинки в пособиях\Логотипы_для_презентаций\Лого_Просвещение\Логтип из-ва.jpg"/>
          <p:cNvPicPr>
            <a:picLocks noChangeAspect="1" noChangeArrowheads="1"/>
          </p:cNvPicPr>
          <p:nvPr userDrawn="1"/>
        </p:nvPicPr>
        <p:blipFill>
          <a:blip r:embed="rId14" cstate="print"/>
          <a:srcRect/>
          <a:stretch>
            <a:fillRect/>
          </a:stretch>
        </p:blipFill>
        <p:spPr bwMode="auto">
          <a:xfrm>
            <a:off x="52388" y="6200775"/>
            <a:ext cx="1495425" cy="612775"/>
          </a:xfrm>
          <a:prstGeom prst="rect">
            <a:avLst/>
          </a:prstGeom>
          <a:noFill/>
          <a:ln w="9525">
            <a:noFill/>
            <a:miter lim="800000"/>
            <a:headEnd/>
            <a:tailEnd/>
          </a:ln>
        </p:spPr>
      </p:pic>
    </p:spTree>
    <p:extLst>
      <p:ext uri="{BB962C8B-B14F-4D97-AF65-F5344CB8AC3E}">
        <p14:creationId xmlns:p14="http://schemas.microsoft.com/office/powerpoint/2010/main" xmlns="" val="174125069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52"/>
        </a:defRPr>
      </a:lvl2pPr>
      <a:lvl3pPr algn="ctr" rtl="0" eaLnBrk="0" fontAlgn="base" hangingPunct="0">
        <a:spcBef>
          <a:spcPct val="0"/>
        </a:spcBef>
        <a:spcAft>
          <a:spcPct val="0"/>
        </a:spcAft>
        <a:defRPr sz="4400">
          <a:solidFill>
            <a:schemeClr val="tx1"/>
          </a:solidFill>
          <a:latin typeface="Calibri" charset="-52"/>
        </a:defRPr>
      </a:lvl3pPr>
      <a:lvl4pPr algn="ctr" rtl="0" eaLnBrk="0" fontAlgn="base" hangingPunct="0">
        <a:spcBef>
          <a:spcPct val="0"/>
        </a:spcBef>
        <a:spcAft>
          <a:spcPct val="0"/>
        </a:spcAft>
        <a:defRPr sz="4400">
          <a:solidFill>
            <a:schemeClr val="tx1"/>
          </a:solidFill>
          <a:latin typeface="Calibri" charset="-52"/>
        </a:defRPr>
      </a:lvl4pPr>
      <a:lvl5pPr algn="ctr" rtl="0" eaLnBrk="0" fontAlgn="base" hangingPunct="0">
        <a:spcBef>
          <a:spcPct val="0"/>
        </a:spcBef>
        <a:spcAft>
          <a:spcPct val="0"/>
        </a:spcAft>
        <a:defRPr sz="4400">
          <a:solidFill>
            <a:schemeClr val="tx1"/>
          </a:solidFill>
          <a:latin typeface="Calibri" charset="-52"/>
        </a:defRPr>
      </a:lvl5pPr>
      <a:lvl6pPr marL="457200" algn="ctr" rtl="0" fontAlgn="base">
        <a:spcBef>
          <a:spcPct val="0"/>
        </a:spcBef>
        <a:spcAft>
          <a:spcPct val="0"/>
        </a:spcAft>
        <a:defRPr sz="4400">
          <a:solidFill>
            <a:schemeClr val="tx1"/>
          </a:solidFill>
          <a:latin typeface="Calibri" charset="-52"/>
        </a:defRPr>
      </a:lvl6pPr>
      <a:lvl7pPr marL="914400" algn="ctr" rtl="0" fontAlgn="base">
        <a:spcBef>
          <a:spcPct val="0"/>
        </a:spcBef>
        <a:spcAft>
          <a:spcPct val="0"/>
        </a:spcAft>
        <a:defRPr sz="4400">
          <a:solidFill>
            <a:schemeClr val="tx1"/>
          </a:solidFill>
          <a:latin typeface="Calibri" charset="-52"/>
        </a:defRPr>
      </a:lvl7pPr>
      <a:lvl8pPr marL="1371600" algn="ctr" rtl="0" fontAlgn="base">
        <a:spcBef>
          <a:spcPct val="0"/>
        </a:spcBef>
        <a:spcAft>
          <a:spcPct val="0"/>
        </a:spcAft>
        <a:defRPr sz="4400">
          <a:solidFill>
            <a:schemeClr val="tx1"/>
          </a:solidFill>
          <a:latin typeface="Calibri" charset="-52"/>
        </a:defRPr>
      </a:lvl8pPr>
      <a:lvl9pPr marL="1828800" algn="ctr" rtl="0" fontAlgn="base">
        <a:spcBef>
          <a:spcPct val="0"/>
        </a:spcBef>
        <a:spcAft>
          <a:spcPct val="0"/>
        </a:spcAft>
        <a:defRPr sz="4400">
          <a:solidFill>
            <a:schemeClr val="tx1"/>
          </a:solidFill>
          <a:latin typeface="Calibri" charset="-5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0"/>
            <a:ext cx="7920880" cy="2857496"/>
          </a:xfrm>
        </p:spPr>
        <p:txBody>
          <a:bodyPr>
            <a:noAutofit/>
          </a:bodyPr>
          <a:lstStyle/>
          <a:p>
            <a:pPr algn="ctr"/>
            <a:r>
              <a:rPr lang="ru-RU" sz="2800" dirty="0">
                <a:solidFill>
                  <a:schemeClr val="tx1"/>
                </a:solidFill>
                <a:effectLst/>
                <a:latin typeface="Bookman Old Style" pitchFamily="18" charset="0"/>
              </a:rPr>
              <a:t>Муниципальное бюджетное дошкольное образовательное учреждение</a:t>
            </a:r>
            <a:br>
              <a:rPr lang="ru-RU" sz="2800" dirty="0">
                <a:solidFill>
                  <a:schemeClr val="tx1"/>
                </a:solidFill>
                <a:effectLst/>
                <a:latin typeface="Bookman Old Style" pitchFamily="18" charset="0"/>
              </a:rPr>
            </a:br>
            <a:r>
              <a:rPr lang="ru-RU" sz="2800" dirty="0" smtClean="0">
                <a:solidFill>
                  <a:schemeClr val="tx1"/>
                </a:solidFill>
                <a:effectLst/>
                <a:latin typeface="Bookman Old Style" pitchFamily="18" charset="0"/>
              </a:rPr>
              <a:t>«Детский </a:t>
            </a:r>
            <a:r>
              <a:rPr lang="ru-RU" sz="2800" dirty="0">
                <a:solidFill>
                  <a:schemeClr val="tx1"/>
                </a:solidFill>
                <a:effectLst/>
                <a:latin typeface="Bookman Old Style" pitchFamily="18" charset="0"/>
              </a:rPr>
              <a:t>сад </a:t>
            </a:r>
            <a:r>
              <a:rPr lang="ru-RU" sz="2800" dirty="0" smtClean="0">
                <a:solidFill>
                  <a:schemeClr val="tx1"/>
                </a:solidFill>
                <a:effectLst/>
                <a:latin typeface="Bookman Old Style" pitchFamily="18" charset="0"/>
              </a:rPr>
              <a:t>«КОЛОСОК»</a:t>
            </a:r>
            <a:br>
              <a:rPr lang="ru-RU" sz="2800" dirty="0" smtClean="0">
                <a:solidFill>
                  <a:schemeClr val="tx1"/>
                </a:solidFill>
                <a:effectLst/>
                <a:latin typeface="Bookman Old Style" pitchFamily="18" charset="0"/>
              </a:rPr>
            </a:br>
            <a:r>
              <a:rPr lang="ru-RU" sz="2800" dirty="0">
                <a:solidFill>
                  <a:schemeClr val="tx1"/>
                </a:solidFill>
                <a:effectLst/>
                <a:latin typeface="Bookman Old Style" pitchFamily="18" charset="0"/>
              </a:rPr>
              <a:t/>
            </a:r>
            <a:br>
              <a:rPr lang="ru-RU" sz="2800" dirty="0">
                <a:solidFill>
                  <a:schemeClr val="tx1"/>
                </a:solidFill>
                <a:effectLst/>
                <a:latin typeface="Bookman Old Style" pitchFamily="18" charset="0"/>
              </a:rPr>
            </a:br>
            <a:endParaRPr lang="ru-RU" sz="2800" dirty="0">
              <a:solidFill>
                <a:schemeClr val="tx1"/>
              </a:solidFill>
              <a:effectLst/>
              <a:latin typeface="Bookman Old Style" pitchFamily="18" charset="0"/>
            </a:endParaRPr>
          </a:p>
        </p:txBody>
      </p:sp>
      <p:sp>
        <p:nvSpPr>
          <p:cNvPr id="3" name="Подзаголовок 2"/>
          <p:cNvSpPr>
            <a:spLocks noGrp="1"/>
          </p:cNvSpPr>
          <p:nvPr>
            <p:ph type="subTitle" idx="1"/>
          </p:nvPr>
        </p:nvSpPr>
        <p:spPr>
          <a:xfrm>
            <a:off x="251520" y="2143116"/>
            <a:ext cx="8496944" cy="2077972"/>
          </a:xfrm>
        </p:spPr>
        <p:txBody>
          <a:bodyPr>
            <a:noAutofit/>
          </a:bodyPr>
          <a:lstStyle/>
          <a:p>
            <a:pPr algn="ctr"/>
            <a:r>
              <a:rPr lang="ru-RU" sz="3600" b="1" dirty="0">
                <a:solidFill>
                  <a:srgbClr val="7030A0"/>
                </a:solidFill>
                <a:latin typeface="Bookman Old Style" pitchFamily="18" charset="0"/>
              </a:rPr>
              <a:t>Презентация для родителей</a:t>
            </a:r>
            <a:br>
              <a:rPr lang="ru-RU" sz="3600" b="1" dirty="0">
                <a:solidFill>
                  <a:srgbClr val="7030A0"/>
                </a:solidFill>
                <a:latin typeface="Bookman Old Style" pitchFamily="18" charset="0"/>
              </a:rPr>
            </a:br>
            <a:r>
              <a:rPr lang="ru-RU" sz="2800" b="1" dirty="0">
                <a:solidFill>
                  <a:srgbClr val="7030A0"/>
                </a:solidFill>
                <a:latin typeface="Bookman Old Style" pitchFamily="18" charset="0"/>
              </a:rPr>
              <a:t> </a:t>
            </a:r>
            <a:br>
              <a:rPr lang="ru-RU" sz="2800" b="1" dirty="0">
                <a:solidFill>
                  <a:srgbClr val="7030A0"/>
                </a:solidFill>
                <a:latin typeface="Bookman Old Style" pitchFamily="18" charset="0"/>
              </a:rPr>
            </a:br>
            <a:r>
              <a:rPr lang="ru-RU" sz="2800" b="1" dirty="0" smtClean="0">
                <a:solidFill>
                  <a:schemeClr val="tx1"/>
                </a:solidFill>
                <a:latin typeface="Bookman Old Style" pitchFamily="18" charset="0"/>
              </a:rPr>
              <a:t>Ознакомление </a:t>
            </a:r>
            <a:r>
              <a:rPr lang="ru-RU" sz="2800" b="1" dirty="0">
                <a:solidFill>
                  <a:schemeClr val="tx1"/>
                </a:solidFill>
                <a:latin typeface="Bookman Old Style" pitchFamily="18" charset="0"/>
              </a:rPr>
              <a:t>с основной образовательной программой дошкольного образовательного учреждения</a:t>
            </a:r>
            <a:r>
              <a:rPr lang="ru-RU" sz="2800" b="1" dirty="0">
                <a:solidFill>
                  <a:srgbClr val="7030A0"/>
                </a:solidFill>
              </a:rPr>
              <a:t/>
            </a:r>
            <a:br>
              <a:rPr lang="ru-RU" sz="2800" b="1" dirty="0">
                <a:solidFill>
                  <a:srgbClr val="7030A0"/>
                </a:solidFill>
              </a:rPr>
            </a:br>
            <a:r>
              <a:rPr lang="ru-RU" sz="2800" b="1" dirty="0">
                <a:solidFill>
                  <a:srgbClr val="7030A0"/>
                </a:solidFill>
              </a:rPr>
              <a:t/>
            </a:r>
            <a:br>
              <a:rPr lang="ru-RU" sz="2800" b="1" dirty="0">
                <a:solidFill>
                  <a:srgbClr val="7030A0"/>
                </a:solidFill>
              </a:rPr>
            </a:br>
            <a:endParaRPr lang="ru-RU" sz="2800" b="1" dirty="0" smtClean="0">
              <a:solidFill>
                <a:srgbClr val="7030A0"/>
              </a:solidFill>
              <a:latin typeface="Bookman Old Style" pitchFamily="18" charset="0"/>
            </a:endParaRPr>
          </a:p>
          <a:p>
            <a:pPr algn="ctr"/>
            <a:r>
              <a:rPr lang="ru-RU" sz="2800" b="1" dirty="0" smtClean="0">
                <a:solidFill>
                  <a:schemeClr val="tx1"/>
                </a:solidFill>
                <a:latin typeface="Bookman Old Style" pitchFamily="18" charset="0"/>
              </a:rPr>
              <a:t>2015 </a:t>
            </a:r>
            <a:r>
              <a:rPr lang="ru-RU" sz="2800" b="1" dirty="0">
                <a:solidFill>
                  <a:schemeClr val="tx1"/>
                </a:solidFill>
                <a:latin typeface="Bookman Old Style" pitchFamily="18" charset="0"/>
              </a:rPr>
              <a:t>год</a:t>
            </a:r>
          </a:p>
        </p:txBody>
      </p:sp>
    </p:spTree>
    <p:extLst>
      <p:ext uri="{BB962C8B-B14F-4D97-AF65-F5344CB8AC3E}">
        <p14:creationId xmlns:p14="http://schemas.microsoft.com/office/powerpoint/2010/main" xmlns="" val="2689776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0"/>
            <a:ext cx="8676456" cy="7263527"/>
          </a:xfrm>
          <a:prstGeom prst="rect">
            <a:avLst/>
          </a:prstGeom>
        </p:spPr>
        <p:txBody>
          <a:bodyPr wrap="square">
            <a:spAutoFit/>
          </a:bodyPr>
          <a:lstStyle/>
          <a:p>
            <a:pPr lvl="0" algn="ctr"/>
            <a:endParaRPr lang="ru-RU" sz="2200" b="1" dirty="0" smtClean="0">
              <a:solidFill>
                <a:srgbClr val="0070C0"/>
              </a:solidFill>
              <a:latin typeface="Bookman Old Style" pitchFamily="18" charset="0"/>
              <a:cs typeface="Times New Roman" panose="02020603050405020304" pitchFamily="18" charset="0"/>
            </a:endParaRPr>
          </a:p>
          <a:p>
            <a:pPr lvl="0" algn="ctr"/>
            <a:r>
              <a:rPr lang="ru-RU" sz="2200" b="1" dirty="0" smtClean="0">
                <a:solidFill>
                  <a:srgbClr val="0070C0"/>
                </a:solidFill>
                <a:latin typeface="Bookman Old Style" pitchFamily="18" charset="0"/>
                <a:cs typeface="Times New Roman" panose="02020603050405020304" pitchFamily="18" charset="0"/>
              </a:rPr>
              <a:t>Для </a:t>
            </a:r>
            <a:r>
              <a:rPr lang="ru-RU" sz="2200" b="1" dirty="0">
                <a:solidFill>
                  <a:srgbClr val="0070C0"/>
                </a:solidFill>
                <a:latin typeface="Bookman Old Style" pitchFamily="18" charset="0"/>
                <a:cs typeface="Times New Roman" panose="02020603050405020304" pitchFamily="18" charset="0"/>
              </a:rPr>
              <a:t>чего необходима образовательная программа?</a:t>
            </a:r>
          </a:p>
          <a:p>
            <a:pPr lvl="0"/>
            <a:r>
              <a:rPr lang="ru-RU" sz="2000" dirty="0" smtClean="0">
                <a:latin typeface="Times New Roman" panose="02020603050405020304" pitchFamily="18" charset="0"/>
                <a:cs typeface="Times New Roman" panose="02020603050405020304" pitchFamily="18" charset="0"/>
              </a:rPr>
              <a:t>	</a:t>
            </a:r>
            <a:r>
              <a:rPr lang="ru-RU" b="1" dirty="0" smtClean="0">
                <a:latin typeface="Bookman Old Style" pitchFamily="18" charset="0"/>
                <a:cs typeface="Times New Roman" panose="02020603050405020304" pitchFamily="18" charset="0"/>
              </a:rPr>
              <a:t>Образовательная </a:t>
            </a:r>
            <a:r>
              <a:rPr lang="ru-RU" b="1" dirty="0">
                <a:latin typeface="Bookman Old Style" pitchFamily="18" charset="0"/>
                <a:cs typeface="Times New Roman" panose="02020603050405020304" pitchFamily="18" charset="0"/>
              </a:rPr>
              <a:t>программа ДОУ определяет содержание и организацию образовательного процесса  для детей дошкольного возраста и направлена на формирование общей культуры, развитие физических, интеллектуальных и личностных качеств, формирование предпосылок учебной деятельности, обеспечивающих социальную успешность, сохранение и укрепление здоровья детей </a:t>
            </a:r>
            <a:r>
              <a:rPr lang="ru-RU" b="1" dirty="0" smtClean="0">
                <a:latin typeface="Bookman Old Style" pitchFamily="18" charset="0"/>
                <a:cs typeface="Times New Roman" panose="02020603050405020304" pitchFamily="18" charset="0"/>
              </a:rPr>
              <a:t>дошкольного </a:t>
            </a:r>
            <a:r>
              <a:rPr lang="ru-RU" b="1" dirty="0">
                <a:latin typeface="Bookman Old Style" pitchFamily="18" charset="0"/>
                <a:cs typeface="Times New Roman" panose="02020603050405020304" pitchFamily="18" charset="0"/>
              </a:rPr>
              <a:t>возраста. </a:t>
            </a:r>
            <a:endParaRPr lang="ru-RU" b="1" dirty="0" smtClean="0">
              <a:latin typeface="Bookman Old Style" pitchFamily="18" charset="0"/>
              <a:cs typeface="Times New Roman" panose="02020603050405020304" pitchFamily="18" charset="0"/>
            </a:endParaRPr>
          </a:p>
          <a:p>
            <a:pPr lvl="0"/>
            <a:endParaRPr lang="ru-RU" b="1" dirty="0">
              <a:latin typeface="Bookman Old Style" pitchFamily="18" charset="0"/>
              <a:cs typeface="Times New Roman" panose="02020603050405020304" pitchFamily="18" charset="0"/>
            </a:endParaRPr>
          </a:p>
          <a:p>
            <a:pPr lvl="0" algn="ctr"/>
            <a:r>
              <a:rPr lang="ru-RU" sz="2000" b="1" i="1" dirty="0" smtClean="0">
                <a:solidFill>
                  <a:srgbClr val="FF0000"/>
                </a:solidFill>
                <a:latin typeface="Bookman Old Style" pitchFamily="18" charset="0"/>
                <a:cs typeface="Times New Roman" panose="02020603050405020304" pitchFamily="18" charset="0"/>
              </a:rPr>
              <a:t>Важным </a:t>
            </a:r>
            <a:r>
              <a:rPr lang="ru-RU" sz="2000" b="1" i="1" dirty="0" smtClean="0">
                <a:latin typeface="Bookman Old Style" pitchFamily="18" charset="0"/>
                <a:cs typeface="Times New Roman" panose="02020603050405020304" pitchFamily="18" charset="0"/>
              </a:rPr>
              <a:t>в </a:t>
            </a:r>
            <a:r>
              <a:rPr lang="ru-RU" sz="2000" b="1" i="1" dirty="0" smtClean="0">
                <a:solidFill>
                  <a:prstClr val="black"/>
                </a:solidFill>
                <a:latin typeface="Bookman Old Style" pitchFamily="18" charset="0"/>
                <a:cs typeface="Times New Roman" panose="02020603050405020304" pitchFamily="18" charset="0"/>
              </a:rPr>
              <a:t>содержании образовательной </a:t>
            </a:r>
            <a:r>
              <a:rPr lang="ru-RU" sz="2000" b="1" i="1" dirty="0">
                <a:solidFill>
                  <a:prstClr val="black"/>
                </a:solidFill>
                <a:latin typeface="Bookman Old Style" pitchFamily="18" charset="0"/>
                <a:cs typeface="Times New Roman" panose="02020603050405020304" pitchFamily="18" charset="0"/>
              </a:rPr>
              <a:t>программы </a:t>
            </a:r>
            <a:r>
              <a:rPr lang="ru-RU" sz="2000" b="1" i="1" dirty="0" smtClean="0">
                <a:solidFill>
                  <a:prstClr val="black"/>
                </a:solidFill>
                <a:latin typeface="Bookman Old Style" pitchFamily="18" charset="0"/>
                <a:cs typeface="Times New Roman" panose="02020603050405020304" pitchFamily="18" charset="0"/>
              </a:rPr>
              <a:t>ДОУ - </a:t>
            </a:r>
            <a:r>
              <a:rPr lang="ru-RU" sz="2000" b="1" i="1" dirty="0" smtClean="0">
                <a:latin typeface="Bookman Old Style" pitchFamily="18" charset="0"/>
                <a:cs typeface="Times New Roman" panose="02020603050405020304" pitchFamily="18" charset="0"/>
              </a:rPr>
              <a:t>являются</a:t>
            </a:r>
            <a:r>
              <a:rPr lang="ru-RU" sz="2000" b="1" i="1" dirty="0" smtClean="0">
                <a:solidFill>
                  <a:srgbClr val="FF0000"/>
                </a:solidFill>
                <a:latin typeface="Bookman Old Style" pitchFamily="18" charset="0"/>
                <a:cs typeface="Times New Roman" panose="02020603050405020304" pitchFamily="18" charset="0"/>
              </a:rPr>
              <a:t> </a:t>
            </a:r>
            <a:r>
              <a:rPr lang="ru-RU" sz="2000" b="1" i="1" dirty="0" smtClean="0">
                <a:solidFill>
                  <a:prstClr val="black"/>
                </a:solidFill>
                <a:latin typeface="Bookman Old Style" pitchFamily="18" charset="0"/>
                <a:cs typeface="Times New Roman" panose="02020603050405020304" pitchFamily="18" charset="0"/>
              </a:rPr>
              <a:t>образовательные </a:t>
            </a:r>
            <a:r>
              <a:rPr lang="ru-RU" sz="2000" b="1" i="1" dirty="0">
                <a:solidFill>
                  <a:prstClr val="black"/>
                </a:solidFill>
                <a:latin typeface="Bookman Old Style" pitchFamily="18" charset="0"/>
                <a:cs typeface="Times New Roman" panose="02020603050405020304" pitchFamily="18" charset="0"/>
              </a:rPr>
              <a:t>области, которые обеспечивают разностороннее  развитие детей с учетом их возрастных и индивидуальных особенностей по основным направлениям </a:t>
            </a:r>
            <a:r>
              <a:rPr lang="ru-RU" sz="2000" b="1" i="1" dirty="0" smtClean="0">
                <a:solidFill>
                  <a:prstClr val="black"/>
                </a:solidFill>
                <a:latin typeface="Bookman Old Style" pitchFamily="18" charset="0"/>
                <a:cs typeface="Times New Roman" panose="02020603050405020304" pitchFamily="18" charset="0"/>
              </a:rPr>
              <a:t>– </a:t>
            </a:r>
            <a:r>
              <a:rPr lang="ru-RU" sz="2000" b="1" dirty="0" smtClean="0">
                <a:solidFill>
                  <a:srgbClr val="008000"/>
                </a:solidFill>
                <a:latin typeface="Bookman Old Style" pitchFamily="18" charset="0"/>
                <a:cs typeface="Times New Roman" panose="02020603050405020304" pitchFamily="18" charset="0"/>
              </a:rPr>
              <a:t>социально-коммутативному</a:t>
            </a:r>
            <a:r>
              <a:rPr lang="ru-RU" sz="2000" b="1" dirty="0">
                <a:solidFill>
                  <a:srgbClr val="008000"/>
                </a:solidFill>
                <a:latin typeface="Bookman Old Style" pitchFamily="18" charset="0"/>
                <a:cs typeface="Times New Roman" panose="02020603050405020304" pitchFamily="18" charset="0"/>
              </a:rPr>
              <a:t>, познавательному,  речевому,  художественно-эстетическому, физическому</a:t>
            </a:r>
            <a:r>
              <a:rPr lang="ru-RU" sz="2000" b="1" dirty="0" smtClean="0">
                <a:solidFill>
                  <a:srgbClr val="008000"/>
                </a:solidFill>
                <a:latin typeface="Bookman Old Style" pitchFamily="18" charset="0"/>
                <a:cs typeface="Times New Roman" panose="02020603050405020304" pitchFamily="18" charset="0"/>
              </a:rPr>
              <a:t>.</a:t>
            </a:r>
          </a:p>
          <a:p>
            <a:pPr lvl="0" algn="just"/>
            <a:endParaRPr lang="ru-RU" sz="2000" b="1" i="1" dirty="0">
              <a:solidFill>
                <a:srgbClr val="008000"/>
              </a:solidFill>
              <a:latin typeface="Times New Roman" panose="02020603050405020304" pitchFamily="18" charset="0"/>
              <a:cs typeface="Times New Roman" panose="02020603050405020304" pitchFamily="18" charset="0"/>
            </a:endParaRPr>
          </a:p>
          <a:p>
            <a:pPr lvl="0" algn="ctr"/>
            <a:r>
              <a:rPr lang="ru-RU" sz="2000" i="1" dirty="0">
                <a:solidFill>
                  <a:prstClr val="black"/>
                </a:solidFill>
                <a:latin typeface="Times New Roman" panose="02020603050405020304" pitchFamily="18" charset="0"/>
                <a:cs typeface="Times New Roman" panose="02020603050405020304" pitchFamily="18" charset="0"/>
              </a:rPr>
              <a:t>	</a:t>
            </a:r>
            <a:r>
              <a:rPr lang="ru-RU" sz="2000" b="1" dirty="0">
                <a:solidFill>
                  <a:prstClr val="black"/>
                </a:solidFill>
                <a:latin typeface="Bookman Old Style" pitchFamily="18" charset="0"/>
                <a:cs typeface="Times New Roman" panose="02020603050405020304" pitchFamily="18" charset="0"/>
              </a:rPr>
              <a:t>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a:t>
            </a:r>
            <a:r>
              <a:rPr lang="ru-RU" sz="2000" b="1" dirty="0" smtClean="0">
                <a:solidFill>
                  <a:prstClr val="black"/>
                </a:solidFill>
                <a:latin typeface="Bookman Old Style" pitchFamily="18" charset="0"/>
                <a:cs typeface="Times New Roman" panose="02020603050405020304" pitchFamily="18" charset="0"/>
              </a:rPr>
              <a:t>.</a:t>
            </a:r>
          </a:p>
          <a:p>
            <a:pPr lvl="0" algn="ctr"/>
            <a:endParaRPr lang="ru-RU" b="1" dirty="0" smtClean="0">
              <a:solidFill>
                <a:prstClr val="black"/>
              </a:solidFill>
              <a:latin typeface="Bookman Old Style" pitchFamily="18" charset="0"/>
              <a:cs typeface="Times New Roman" panose="02020603050405020304" pitchFamily="18" charset="0"/>
            </a:endParaRPr>
          </a:p>
          <a:p>
            <a:pPr lvl="0" algn="ctr"/>
            <a:endParaRPr lang="ru-RU" b="1" dirty="0">
              <a:solidFill>
                <a:prstClr val="black"/>
              </a:solidFill>
              <a:latin typeface="Bookman Old Style" pitchFamily="18" charset="0"/>
              <a:cs typeface="Times New Roman" panose="02020603050405020304" pitchFamily="18" charset="0"/>
            </a:endParaRPr>
          </a:p>
        </p:txBody>
      </p:sp>
    </p:spTree>
    <p:extLst>
      <p:ext uri="{BB962C8B-B14F-4D97-AF65-F5344CB8AC3E}">
        <p14:creationId xmlns:p14="http://schemas.microsoft.com/office/powerpoint/2010/main" xmlns="" val="2547682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124744"/>
            <a:ext cx="8856984" cy="4525963"/>
          </a:xfrm>
        </p:spPr>
        <p:txBody>
          <a:bodyPr>
            <a:normAutofit fontScale="77500" lnSpcReduction="20000"/>
          </a:bodyPr>
          <a:lstStyle/>
          <a:p>
            <a:pPr marL="109728" indent="0">
              <a:buNone/>
            </a:pPr>
            <a:endParaRPr lang="ru-RU" b="1" dirty="0" smtClean="0">
              <a:solidFill>
                <a:srgbClr val="7030A0"/>
              </a:solidFill>
              <a:latin typeface="Bookman Old Style" pitchFamily="18" charset="0"/>
            </a:endParaRPr>
          </a:p>
          <a:p>
            <a:pPr marL="109728" indent="0">
              <a:buNone/>
            </a:pPr>
            <a:r>
              <a:rPr lang="ru-RU" b="1" dirty="0" smtClean="0">
                <a:solidFill>
                  <a:srgbClr val="7030A0"/>
                </a:solidFill>
                <a:latin typeface="Bookman Old Style" pitchFamily="18" charset="0"/>
              </a:rPr>
              <a:t>Социально-коммуникативное </a:t>
            </a:r>
            <a:r>
              <a:rPr lang="ru-RU" b="1" dirty="0">
                <a:solidFill>
                  <a:srgbClr val="7030A0"/>
                </a:solidFill>
                <a:latin typeface="Bookman Old Style" pitchFamily="18" charset="0"/>
              </a:rPr>
              <a:t>развитие </a:t>
            </a:r>
            <a:r>
              <a:rPr lang="ru-RU" b="1" dirty="0">
                <a:latin typeface="Bookman Old Style" pitchFamily="18" charset="0"/>
              </a:rPr>
              <a:t>направлено на усвоение норм и ценностей, принятых в обществе, включая моральные и нравственные ценности; развитие общения и взаимодействия ребенка со взрослыми и сверстниками; становление самостоятельности, целенаправленности и </a:t>
            </a:r>
            <a:r>
              <a:rPr lang="ru-RU" b="1" dirty="0" err="1">
                <a:latin typeface="Bookman Old Style" pitchFamily="18" charset="0"/>
              </a:rPr>
              <a:t>саморегуляции</a:t>
            </a:r>
            <a:r>
              <a:rPr lang="ru-RU" b="1" dirty="0">
                <a:latin typeface="Bookman Old Style" pitchFamily="18" charset="0"/>
              </a:rPr>
              <a:t> собственных действий; развитие социального и эмоционального интеллекта, эмоциональной отзывчивости, сопереживания, формирование готовности к совместной деятельности со сверстниками, формирование уважительного отношения и чувства принадлежности к своей семье и к сообществу детей и взрослых в Организации; формирование позитивных установок к различным видам труда и творчества; формирование основ безопасного поведения в быту, социуме, природе.</a:t>
            </a:r>
          </a:p>
          <a:p>
            <a:pPr algn="just"/>
            <a:endParaRPr lang="ru-RU" dirty="0"/>
          </a:p>
        </p:txBody>
      </p:sp>
      <p:sp>
        <p:nvSpPr>
          <p:cNvPr id="3" name="Заголовок 2"/>
          <p:cNvSpPr>
            <a:spLocks noGrp="1"/>
          </p:cNvSpPr>
          <p:nvPr>
            <p:ph type="title"/>
          </p:nvPr>
        </p:nvSpPr>
        <p:spPr/>
        <p:txBody>
          <a:bodyPr/>
          <a:lstStyle/>
          <a:p>
            <a:pPr algn="ctr"/>
            <a:r>
              <a:rPr lang="ru-RU" dirty="0" smtClean="0">
                <a:latin typeface="Bookman Old Style" pitchFamily="18" charset="0"/>
              </a:rPr>
              <a:t>Образовательные области:</a:t>
            </a:r>
            <a:endParaRPr lang="ru-RU" dirty="0">
              <a:latin typeface="Bookman Old Style" pitchFamily="18" charset="0"/>
            </a:endParaRPr>
          </a:p>
        </p:txBody>
      </p:sp>
    </p:spTree>
    <p:extLst>
      <p:ext uri="{BB962C8B-B14F-4D97-AF65-F5344CB8AC3E}">
        <p14:creationId xmlns:p14="http://schemas.microsoft.com/office/powerpoint/2010/main" xmlns="" val="18490996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357166"/>
            <a:ext cx="8607330" cy="6168178"/>
          </a:xfrm>
        </p:spPr>
        <p:txBody>
          <a:bodyPr>
            <a:normAutofit fontScale="62500" lnSpcReduction="20000"/>
          </a:bodyPr>
          <a:lstStyle/>
          <a:p>
            <a:pPr algn="just"/>
            <a:r>
              <a:rPr lang="ru-RU" sz="2900" b="1" dirty="0">
                <a:solidFill>
                  <a:srgbClr val="7030A0"/>
                </a:solidFill>
                <a:latin typeface="Bookman Old Style" pitchFamily="18" charset="0"/>
              </a:rPr>
              <a:t>Познавательное развитие предполагает </a:t>
            </a:r>
            <a:r>
              <a:rPr lang="ru-RU" sz="2900" b="1" dirty="0">
                <a:latin typeface="Bookman Old Style" pitchFamily="18" charset="0"/>
              </a:rPr>
              <a:t>развитие интересов детей, любознательности и познавательной мотивации; формирование познавательных действий, становление сознания; развитие воображения и творческой активности; формирование первичных представлений о себе, других людях, объектах окружающего мира, о свойствах и отношениях объектов окружающего мира (форме, цвете, размере, материале, звучании, ритме, темпе, количестве, числе, части и целом, пространстве и времени, движении и покое, причинах и следствиях и др.), о малой родине и Отечестве, представлений о социокультурных ценностях нашего народа, об отечественных традициях и праздниках, о планете Земля как общем доме людей, об особенностях ее природы, многообразии стран и народов мира.</a:t>
            </a:r>
          </a:p>
          <a:p>
            <a:pPr algn="just"/>
            <a:endParaRPr lang="ru-RU" sz="2900" b="1" dirty="0">
              <a:latin typeface="Bookman Old Style" pitchFamily="18" charset="0"/>
            </a:endParaRPr>
          </a:p>
          <a:p>
            <a:pPr algn="just"/>
            <a:r>
              <a:rPr lang="ru-RU" sz="2900" b="1" dirty="0">
                <a:solidFill>
                  <a:srgbClr val="7030A0"/>
                </a:solidFill>
                <a:latin typeface="Bookman Old Style" pitchFamily="18" charset="0"/>
              </a:rPr>
              <a:t>Речевое развитие включает </a:t>
            </a:r>
            <a:r>
              <a:rPr lang="ru-RU" sz="2900" b="1" dirty="0">
                <a:latin typeface="Bookman Old Style" pitchFamily="18" charset="0"/>
              </a:rPr>
              <a:t>владение речью как средством общения и культуры; обогащение активного словаря; развитие связной, грамматически правильной диалогической и монологической речи; развитие речевого творчества; развитие звуковой и интонационной культуры речи, фонематического слуха; знакомство с книжной культурой, детской литературой, понимание на слух текстов различных жанров детской литературы; формирование звуковой аналитико-синтетической активности как предпосылки обучения грамоте.</a:t>
            </a:r>
          </a:p>
          <a:p>
            <a:pPr algn="just"/>
            <a:endParaRPr lang="ru-RU" dirty="0"/>
          </a:p>
          <a:p>
            <a:pPr algn="just"/>
            <a:endParaRPr lang="ru-RU" dirty="0"/>
          </a:p>
        </p:txBody>
      </p:sp>
    </p:spTree>
    <p:extLst>
      <p:ext uri="{BB962C8B-B14F-4D97-AF65-F5344CB8AC3E}">
        <p14:creationId xmlns:p14="http://schemas.microsoft.com/office/powerpoint/2010/main" xmlns="" val="524229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0"/>
            <a:ext cx="8686800" cy="6165304"/>
          </a:xfrm>
        </p:spPr>
        <p:txBody>
          <a:bodyPr>
            <a:normAutofit fontScale="25000" lnSpcReduction="20000"/>
          </a:bodyPr>
          <a:lstStyle/>
          <a:p>
            <a:endParaRPr lang="ru-RU" sz="7200" b="1" dirty="0" smtClean="0">
              <a:solidFill>
                <a:srgbClr val="7030A0"/>
              </a:solidFill>
              <a:latin typeface="Bookman Old Style" pitchFamily="18" charset="0"/>
            </a:endParaRPr>
          </a:p>
          <a:p>
            <a:r>
              <a:rPr lang="ru-RU" sz="7200" b="1" dirty="0" smtClean="0">
                <a:solidFill>
                  <a:srgbClr val="7030A0"/>
                </a:solidFill>
                <a:latin typeface="Bookman Old Style" pitchFamily="18" charset="0"/>
              </a:rPr>
              <a:t>Художественно-эстетическое </a:t>
            </a:r>
            <a:r>
              <a:rPr lang="ru-RU" sz="7200" b="1" dirty="0">
                <a:solidFill>
                  <a:srgbClr val="7030A0"/>
                </a:solidFill>
                <a:latin typeface="Bookman Old Style" pitchFamily="18" charset="0"/>
              </a:rPr>
              <a:t>развитие </a:t>
            </a:r>
            <a:r>
              <a:rPr lang="ru-RU" sz="7200" b="1" dirty="0">
                <a:latin typeface="Bookman Old Style" pitchFamily="18" charset="0"/>
              </a:rPr>
              <a:t>предполагает развитие предпосылок ценностно-смыслового восприятия и понимания произведений искусства (словесного, музыкального, изобразительного), мира природы; становление эстетического отношения к окружающему миру; формирование элементарных представлений о видах искусства; восприятие музыки, художественной литературы, фольклора; стимулирование сопереживания персонажам художественных произведений; реализацию самостоятельной творческой деятельности детей (изобразительной, конструктивно-модельной, музыкальной и др</a:t>
            </a:r>
            <a:r>
              <a:rPr lang="ru-RU" sz="7200" b="1" dirty="0" smtClean="0">
                <a:latin typeface="Bookman Old Style" pitchFamily="18" charset="0"/>
              </a:rPr>
              <a:t>.).</a:t>
            </a:r>
          </a:p>
          <a:p>
            <a:pPr marL="109728" indent="0">
              <a:buNone/>
            </a:pPr>
            <a:endParaRPr lang="ru-RU" sz="5500" b="1" dirty="0">
              <a:latin typeface="Bookman Old Style" pitchFamily="18" charset="0"/>
            </a:endParaRPr>
          </a:p>
          <a:p>
            <a:r>
              <a:rPr lang="ru-RU" sz="7200" b="1" dirty="0">
                <a:solidFill>
                  <a:srgbClr val="7030A0"/>
                </a:solidFill>
                <a:latin typeface="Bookman Old Style" pitchFamily="18" charset="0"/>
              </a:rPr>
              <a:t>Физическое развитие включает </a:t>
            </a:r>
            <a:r>
              <a:rPr lang="ru-RU" sz="7200" b="1" dirty="0">
                <a:latin typeface="Bookman Old Style" pitchFamily="18" charset="0"/>
              </a:rPr>
              <a:t>приобретение опыта в следующих видах деятельности детей: двигательной, в том числе связанной с выполнением упражнений, направленных на развитие таких физических качеств, как координация и гибкость; способствующих правильному формированию опорно-двигательной системы организма, развитию равновесия, координации движения, крупной и мелкой моторики обеих рук, а также с правильным, не наносящем ущерба организму, выполнением основных движений (ходьба, бег, мягкие прыжки, повороты в обе стороны), формирование начальных представлений о некоторых видах спорта, овладение подвижными играми с правилами; становление целенаправленности и </a:t>
            </a:r>
            <a:r>
              <a:rPr lang="ru-RU" sz="7200" b="1" dirty="0" err="1">
                <a:latin typeface="Bookman Old Style" pitchFamily="18" charset="0"/>
              </a:rPr>
              <a:t>саморегуляции</a:t>
            </a:r>
            <a:r>
              <a:rPr lang="ru-RU" sz="7200" b="1" dirty="0">
                <a:latin typeface="Bookman Old Style" pitchFamily="18" charset="0"/>
              </a:rPr>
              <a:t> в двигательной сфере; становление ценностей здорового образа жизни, овладение его элементарными нормами и правилами (в питании, двигательном режиме, закаливании, при формировании </a:t>
            </a:r>
            <a:r>
              <a:rPr lang="ru-RU" sz="7200" b="1" dirty="0" smtClean="0">
                <a:latin typeface="Bookman Old Style" pitchFamily="18" charset="0"/>
              </a:rPr>
              <a:t>полезных </a:t>
            </a:r>
            <a:r>
              <a:rPr lang="ru-RU" sz="7200" b="1" dirty="0">
                <a:latin typeface="Bookman Old Style" pitchFamily="18" charset="0"/>
              </a:rPr>
              <a:t>привычек и др.).</a:t>
            </a:r>
          </a:p>
          <a:p>
            <a:pPr algn="just"/>
            <a:endParaRPr lang="ru-RU" dirty="0"/>
          </a:p>
        </p:txBody>
      </p:sp>
    </p:spTree>
    <p:extLst>
      <p:ext uri="{BB962C8B-B14F-4D97-AF65-F5344CB8AC3E}">
        <p14:creationId xmlns:p14="http://schemas.microsoft.com/office/powerpoint/2010/main" xmlns="" val="4026215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2268538" y="2133600"/>
            <a:ext cx="4606925" cy="708025"/>
          </a:xfrm>
          <a:prstGeom prst="rect">
            <a:avLst/>
          </a:prstGeom>
          <a:gradFill rotWithShape="1">
            <a:gsLst>
              <a:gs pos="0">
                <a:srgbClr val="FFEFD1"/>
              </a:gs>
              <a:gs pos="64999">
                <a:srgbClr val="F0EBD5"/>
              </a:gs>
              <a:gs pos="100000">
                <a:srgbClr val="D1C39F"/>
              </a:gs>
            </a:gsLst>
            <a:path path="shape">
              <a:fillToRect l="50000" t="50000" r="50000" b="50000"/>
            </a:path>
          </a:gradFill>
          <a:ln w="9525">
            <a:noFill/>
            <a:miter lim="800000"/>
            <a:headEnd/>
            <a:tailEnd/>
          </a:ln>
          <a:effectLst>
            <a:outerShdw blurRad="50800" dist="38100" dir="5400000" algn="t" rotWithShape="0">
              <a:prstClr val="black">
                <a:alpha val="40000"/>
              </a:prstClr>
            </a:outerShdw>
          </a:effectLst>
        </p:spPr>
        <p:txBody>
          <a:bodyPr anchor="ctr">
            <a:spAutoFit/>
          </a:bodyPr>
          <a:lstStyle/>
          <a:p>
            <a:pPr algn="ctr" fontAlgn="base">
              <a:spcBef>
                <a:spcPct val="50000"/>
              </a:spcBef>
              <a:spcAft>
                <a:spcPct val="0"/>
              </a:spcAft>
              <a:defRPr/>
            </a:pPr>
            <a:r>
              <a:rPr lang="ru-RU" altLang="ru-RU" sz="2000" b="1" dirty="0">
                <a:solidFill>
                  <a:srgbClr val="002060"/>
                </a:solidFill>
                <a:effectLst>
                  <a:outerShdw blurRad="38100" dist="38100" dir="2700000" algn="tl">
                    <a:srgbClr val="000000">
                      <a:alpha val="43137"/>
                    </a:srgbClr>
                  </a:outerShdw>
                </a:effectLst>
                <a:cs typeface="Arial" charset="0"/>
              </a:rPr>
              <a:t>Основные направления развития детей и образовательные области</a:t>
            </a:r>
          </a:p>
        </p:txBody>
      </p:sp>
      <p:sp>
        <p:nvSpPr>
          <p:cNvPr id="59395" name="AutoShape 3"/>
          <p:cNvSpPr>
            <a:spLocks noChangeArrowheads="1"/>
          </p:cNvSpPr>
          <p:nvPr/>
        </p:nvSpPr>
        <p:spPr bwMode="auto">
          <a:xfrm>
            <a:off x="467494" y="1052736"/>
            <a:ext cx="3744466" cy="720000"/>
          </a:xfrm>
          <a:prstGeom prst="wedgeRectCallout">
            <a:avLst>
              <a:gd name="adj1" fmla="val 40121"/>
              <a:gd name="adj2" fmla="val 93600"/>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fontAlgn="base">
              <a:spcBef>
                <a:spcPct val="0"/>
              </a:spcBef>
              <a:spcAft>
                <a:spcPct val="0"/>
              </a:spcAft>
              <a:defRPr/>
            </a:pPr>
            <a:r>
              <a:rPr lang="ru-RU" altLang="ru-RU" sz="2200" b="1" dirty="0">
                <a:solidFill>
                  <a:prstClr val="white"/>
                </a:solidFill>
              </a:rPr>
              <a:t>Физическое развитие</a:t>
            </a:r>
          </a:p>
        </p:txBody>
      </p:sp>
      <p:sp>
        <p:nvSpPr>
          <p:cNvPr id="59396" name="AutoShape 4"/>
          <p:cNvSpPr>
            <a:spLocks noChangeArrowheads="1"/>
          </p:cNvSpPr>
          <p:nvPr/>
        </p:nvSpPr>
        <p:spPr bwMode="auto">
          <a:xfrm>
            <a:off x="539960" y="3212976"/>
            <a:ext cx="3672000" cy="720000"/>
          </a:xfrm>
          <a:prstGeom prst="wedgeRectCallout">
            <a:avLst>
              <a:gd name="adj1" fmla="val 39926"/>
              <a:gd name="adj2" fmla="val -84979"/>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fontAlgn="base">
              <a:lnSpc>
                <a:spcPct val="90000"/>
              </a:lnSpc>
              <a:spcBef>
                <a:spcPct val="0"/>
              </a:spcBef>
              <a:spcAft>
                <a:spcPct val="0"/>
              </a:spcAft>
              <a:defRPr/>
            </a:pPr>
            <a:r>
              <a:rPr lang="ru-RU" altLang="ru-RU" sz="2200" b="1">
                <a:solidFill>
                  <a:prstClr val="white"/>
                </a:solidFill>
              </a:rPr>
              <a:t>Познавательно-речевое развитие</a:t>
            </a:r>
          </a:p>
        </p:txBody>
      </p:sp>
      <p:sp>
        <p:nvSpPr>
          <p:cNvPr id="59397" name="AutoShape 5"/>
          <p:cNvSpPr>
            <a:spLocks noChangeArrowheads="1"/>
          </p:cNvSpPr>
          <p:nvPr/>
        </p:nvSpPr>
        <p:spPr bwMode="auto">
          <a:xfrm>
            <a:off x="4932041" y="1052736"/>
            <a:ext cx="3672408" cy="719733"/>
          </a:xfrm>
          <a:prstGeom prst="wedgeRectCallout">
            <a:avLst>
              <a:gd name="adj1" fmla="val -40554"/>
              <a:gd name="adj2" fmla="val 93900"/>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fontAlgn="base">
              <a:lnSpc>
                <a:spcPct val="90000"/>
              </a:lnSpc>
              <a:spcBef>
                <a:spcPct val="0"/>
              </a:spcBef>
              <a:spcAft>
                <a:spcPct val="0"/>
              </a:spcAft>
              <a:defRPr/>
            </a:pPr>
            <a:r>
              <a:rPr lang="ru-RU" altLang="ru-RU" sz="2200" b="1" dirty="0">
                <a:solidFill>
                  <a:prstClr val="white"/>
                </a:solidFill>
              </a:rPr>
              <a:t>Художественно-эстетическое развитие</a:t>
            </a:r>
          </a:p>
        </p:txBody>
      </p:sp>
      <p:sp>
        <p:nvSpPr>
          <p:cNvPr id="59398" name="AutoShape 6"/>
          <p:cNvSpPr>
            <a:spLocks noChangeArrowheads="1"/>
          </p:cNvSpPr>
          <p:nvPr/>
        </p:nvSpPr>
        <p:spPr bwMode="auto">
          <a:xfrm>
            <a:off x="4932040" y="3212976"/>
            <a:ext cx="3672000" cy="720000"/>
          </a:xfrm>
          <a:prstGeom prst="wedgeRectCallout">
            <a:avLst>
              <a:gd name="adj1" fmla="val -40320"/>
              <a:gd name="adj2" fmla="val -90256"/>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fontAlgn="base">
              <a:lnSpc>
                <a:spcPct val="90000"/>
              </a:lnSpc>
              <a:spcBef>
                <a:spcPct val="0"/>
              </a:spcBef>
              <a:spcAft>
                <a:spcPct val="0"/>
              </a:spcAft>
              <a:defRPr/>
            </a:pPr>
            <a:r>
              <a:rPr lang="ru-RU" altLang="ru-RU" sz="2200" b="1">
                <a:solidFill>
                  <a:prstClr val="white"/>
                </a:solidFill>
              </a:rPr>
              <a:t>Социально-личностное развитие</a:t>
            </a:r>
          </a:p>
        </p:txBody>
      </p:sp>
      <p:sp>
        <p:nvSpPr>
          <p:cNvPr id="59399" name="Text Box 7"/>
          <p:cNvSpPr txBox="1">
            <a:spLocks noChangeArrowheads="1"/>
          </p:cNvSpPr>
          <p:nvPr/>
        </p:nvSpPr>
        <p:spPr bwMode="auto">
          <a:xfrm>
            <a:off x="468313" y="404813"/>
            <a:ext cx="1798637" cy="576262"/>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normAutofit fontScale="92500" lnSpcReduction="10000"/>
          </a:bodyPr>
          <a:lstStyle/>
          <a:p>
            <a:pPr algn="ctr" fontAlgn="base">
              <a:lnSpc>
                <a:spcPct val="90000"/>
              </a:lnSpc>
              <a:spcAft>
                <a:spcPct val="0"/>
              </a:spcAft>
              <a:defRPr/>
            </a:pPr>
            <a:r>
              <a:rPr lang="ru-RU" altLang="ru-RU" sz="2000" b="1" dirty="0">
                <a:solidFill>
                  <a:srgbClr val="1F497D"/>
                </a:solidFill>
              </a:rPr>
              <a:t>Физическая культура</a:t>
            </a:r>
          </a:p>
        </p:txBody>
      </p:sp>
      <p:sp>
        <p:nvSpPr>
          <p:cNvPr id="59400" name="Text Box 8"/>
          <p:cNvSpPr txBox="1">
            <a:spLocks noChangeArrowheads="1"/>
          </p:cNvSpPr>
          <p:nvPr/>
        </p:nvSpPr>
        <p:spPr bwMode="auto">
          <a:xfrm>
            <a:off x="2411413" y="404813"/>
            <a:ext cx="1800225" cy="576262"/>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fontAlgn="base">
              <a:lnSpc>
                <a:spcPct val="90000"/>
              </a:lnSpc>
              <a:spcAft>
                <a:spcPct val="0"/>
              </a:spcAft>
              <a:defRPr/>
            </a:pPr>
            <a:r>
              <a:rPr lang="ru-RU" altLang="ru-RU" sz="2000" b="1" dirty="0">
                <a:solidFill>
                  <a:srgbClr val="1F497D"/>
                </a:solidFill>
              </a:rPr>
              <a:t>Здоровье</a:t>
            </a:r>
          </a:p>
        </p:txBody>
      </p:sp>
      <p:sp>
        <p:nvSpPr>
          <p:cNvPr id="59401" name="Text Box 9"/>
          <p:cNvSpPr txBox="1">
            <a:spLocks noChangeArrowheads="1"/>
          </p:cNvSpPr>
          <p:nvPr/>
        </p:nvSpPr>
        <p:spPr bwMode="auto">
          <a:xfrm>
            <a:off x="6659563" y="404813"/>
            <a:ext cx="1944687" cy="576262"/>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normAutofit fontScale="85000" lnSpcReduction="10000"/>
          </a:bodyPr>
          <a:lstStyle/>
          <a:p>
            <a:pPr algn="ctr" fontAlgn="base">
              <a:lnSpc>
                <a:spcPct val="90000"/>
              </a:lnSpc>
              <a:spcAft>
                <a:spcPct val="0"/>
              </a:spcAft>
              <a:defRPr/>
            </a:pPr>
            <a:r>
              <a:rPr lang="ru-RU" altLang="ru-RU" sz="2000" b="1" dirty="0" smtClean="0">
                <a:solidFill>
                  <a:srgbClr val="1F497D"/>
                </a:solidFill>
              </a:rPr>
              <a:t>Художествен-</a:t>
            </a:r>
            <a:r>
              <a:rPr lang="ru-RU" altLang="ru-RU" sz="2000" b="1" dirty="0" err="1" smtClean="0">
                <a:solidFill>
                  <a:srgbClr val="1F497D"/>
                </a:solidFill>
              </a:rPr>
              <a:t>ное</a:t>
            </a:r>
            <a:r>
              <a:rPr lang="ru-RU" altLang="ru-RU" sz="2000" b="1" dirty="0" smtClean="0">
                <a:solidFill>
                  <a:srgbClr val="1F497D"/>
                </a:solidFill>
              </a:rPr>
              <a:t> </a:t>
            </a:r>
            <a:r>
              <a:rPr lang="ru-RU" altLang="ru-RU" sz="2000" b="1" dirty="0">
                <a:solidFill>
                  <a:srgbClr val="1F497D"/>
                </a:solidFill>
              </a:rPr>
              <a:t>творчество</a:t>
            </a:r>
          </a:p>
        </p:txBody>
      </p:sp>
      <p:sp>
        <p:nvSpPr>
          <p:cNvPr id="59402" name="Text Box 10"/>
          <p:cNvSpPr txBox="1">
            <a:spLocks noChangeArrowheads="1"/>
          </p:cNvSpPr>
          <p:nvPr/>
        </p:nvSpPr>
        <p:spPr bwMode="auto">
          <a:xfrm>
            <a:off x="561329" y="4005064"/>
            <a:ext cx="900000" cy="2016125"/>
          </a:xfrm>
          <a:prstGeom prst="rect">
            <a:avLst/>
          </a:prstGeom>
          <a:solidFill>
            <a:schemeClr val="bg2">
              <a:lumMod val="75000"/>
            </a:schemeClr>
          </a:solidFill>
          <a:ln>
            <a:solidFill>
              <a:schemeClr val="accent1"/>
            </a:solidFill>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a:bodyPr>
          <a:lstStyle/>
          <a:p>
            <a:pPr algn="ctr" fontAlgn="base">
              <a:lnSpc>
                <a:spcPct val="90000"/>
              </a:lnSpc>
              <a:spcAft>
                <a:spcPct val="0"/>
              </a:spcAft>
              <a:defRPr/>
            </a:pPr>
            <a:r>
              <a:rPr lang="ru-RU" altLang="ru-RU" sz="2000" b="1" dirty="0">
                <a:solidFill>
                  <a:srgbClr val="1F497D"/>
                </a:solidFill>
              </a:rPr>
              <a:t>Коммуникация</a:t>
            </a:r>
          </a:p>
        </p:txBody>
      </p:sp>
      <p:sp>
        <p:nvSpPr>
          <p:cNvPr id="59403" name="Text Box 11"/>
          <p:cNvSpPr txBox="1">
            <a:spLocks noChangeArrowheads="1"/>
          </p:cNvSpPr>
          <p:nvPr/>
        </p:nvSpPr>
        <p:spPr bwMode="auto">
          <a:xfrm>
            <a:off x="4932363" y="404813"/>
            <a:ext cx="1655762" cy="576262"/>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fontAlgn="base">
              <a:lnSpc>
                <a:spcPct val="90000"/>
              </a:lnSpc>
              <a:spcAft>
                <a:spcPct val="0"/>
              </a:spcAft>
              <a:defRPr/>
            </a:pPr>
            <a:r>
              <a:rPr lang="ru-RU" altLang="ru-RU" sz="2000" b="1" dirty="0">
                <a:solidFill>
                  <a:srgbClr val="1F497D"/>
                </a:solidFill>
              </a:rPr>
              <a:t>Музыка</a:t>
            </a:r>
          </a:p>
        </p:txBody>
      </p:sp>
      <p:sp>
        <p:nvSpPr>
          <p:cNvPr id="59404" name="Text Box 12"/>
          <p:cNvSpPr txBox="1">
            <a:spLocks noChangeArrowheads="1"/>
          </p:cNvSpPr>
          <p:nvPr/>
        </p:nvSpPr>
        <p:spPr bwMode="auto">
          <a:xfrm>
            <a:off x="3275856" y="4005064"/>
            <a:ext cx="900000" cy="201612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fontScale="92500" lnSpcReduction="10000"/>
          </a:bodyPr>
          <a:lstStyle/>
          <a:p>
            <a:pPr algn="ctr" fontAlgn="base">
              <a:lnSpc>
                <a:spcPct val="90000"/>
              </a:lnSpc>
              <a:spcAft>
                <a:spcPct val="0"/>
              </a:spcAft>
              <a:defRPr/>
            </a:pPr>
            <a:r>
              <a:rPr lang="ru-RU" altLang="ru-RU" sz="2000" b="1" dirty="0">
                <a:solidFill>
                  <a:srgbClr val="1F497D"/>
                </a:solidFill>
              </a:rPr>
              <a:t>Чтение художественной литературы</a:t>
            </a:r>
          </a:p>
        </p:txBody>
      </p:sp>
      <p:sp>
        <p:nvSpPr>
          <p:cNvPr id="59405" name="Text Box 13"/>
          <p:cNvSpPr txBox="1">
            <a:spLocks noChangeArrowheads="1"/>
          </p:cNvSpPr>
          <p:nvPr/>
        </p:nvSpPr>
        <p:spPr bwMode="auto">
          <a:xfrm>
            <a:off x="1979712" y="4005064"/>
            <a:ext cx="900000" cy="201612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a:bodyPr>
          <a:lstStyle/>
          <a:p>
            <a:pPr algn="ctr" fontAlgn="base">
              <a:lnSpc>
                <a:spcPct val="90000"/>
              </a:lnSpc>
              <a:spcAft>
                <a:spcPct val="0"/>
              </a:spcAft>
              <a:defRPr/>
            </a:pPr>
            <a:r>
              <a:rPr lang="ru-RU" altLang="ru-RU" sz="2000" b="1" dirty="0">
                <a:solidFill>
                  <a:srgbClr val="1F497D"/>
                </a:solidFill>
              </a:rPr>
              <a:t>Познание</a:t>
            </a:r>
          </a:p>
        </p:txBody>
      </p:sp>
      <p:sp>
        <p:nvSpPr>
          <p:cNvPr id="59407" name="Text Box 15"/>
          <p:cNvSpPr txBox="1">
            <a:spLocks noChangeArrowheads="1"/>
          </p:cNvSpPr>
          <p:nvPr/>
        </p:nvSpPr>
        <p:spPr bwMode="auto">
          <a:xfrm>
            <a:off x="4932039" y="4005064"/>
            <a:ext cx="900000" cy="201612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a:bodyPr>
          <a:lstStyle/>
          <a:p>
            <a:pPr algn="ctr" fontAlgn="base">
              <a:lnSpc>
                <a:spcPct val="90000"/>
              </a:lnSpc>
              <a:spcAft>
                <a:spcPct val="0"/>
              </a:spcAft>
              <a:defRPr/>
            </a:pPr>
            <a:r>
              <a:rPr lang="ru-RU" altLang="ru-RU" sz="2000" b="1" dirty="0">
                <a:solidFill>
                  <a:srgbClr val="1F497D"/>
                </a:solidFill>
              </a:rPr>
              <a:t>Социализация</a:t>
            </a:r>
          </a:p>
        </p:txBody>
      </p:sp>
      <p:sp>
        <p:nvSpPr>
          <p:cNvPr id="59408" name="Text Box 16"/>
          <p:cNvSpPr txBox="1">
            <a:spLocks noChangeArrowheads="1"/>
          </p:cNvSpPr>
          <p:nvPr/>
        </p:nvSpPr>
        <p:spPr bwMode="auto">
          <a:xfrm>
            <a:off x="6336296" y="4005064"/>
            <a:ext cx="900000" cy="201612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a:bodyPr>
          <a:lstStyle/>
          <a:p>
            <a:pPr algn="ctr" fontAlgn="base">
              <a:lnSpc>
                <a:spcPct val="90000"/>
              </a:lnSpc>
              <a:spcAft>
                <a:spcPct val="0"/>
              </a:spcAft>
              <a:defRPr/>
            </a:pPr>
            <a:r>
              <a:rPr lang="ru-RU" altLang="ru-RU" sz="2000" b="1" dirty="0" smtClean="0">
                <a:solidFill>
                  <a:srgbClr val="1F497D"/>
                </a:solidFill>
              </a:rPr>
              <a:t>Труд</a:t>
            </a:r>
            <a:endParaRPr lang="ru-RU" altLang="ru-RU" sz="2000" b="1" dirty="0">
              <a:solidFill>
                <a:srgbClr val="1F497D"/>
              </a:solidFill>
            </a:endParaRPr>
          </a:p>
        </p:txBody>
      </p:sp>
      <p:sp>
        <p:nvSpPr>
          <p:cNvPr id="59409" name="Text Box 17"/>
          <p:cNvSpPr txBox="1">
            <a:spLocks noChangeArrowheads="1"/>
          </p:cNvSpPr>
          <p:nvPr/>
        </p:nvSpPr>
        <p:spPr bwMode="auto">
          <a:xfrm>
            <a:off x="7668344" y="4005064"/>
            <a:ext cx="900000" cy="201612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vert="vert270" anchor="ctr">
            <a:normAutofit/>
          </a:bodyPr>
          <a:lstStyle/>
          <a:p>
            <a:pPr algn="ctr" fontAlgn="base">
              <a:lnSpc>
                <a:spcPct val="90000"/>
              </a:lnSpc>
              <a:spcAft>
                <a:spcPct val="0"/>
              </a:spcAft>
              <a:defRPr/>
            </a:pPr>
            <a:r>
              <a:rPr lang="ru-RU" altLang="ru-RU" sz="2000" b="1" dirty="0">
                <a:solidFill>
                  <a:srgbClr val="1F497D"/>
                </a:solidFill>
              </a:rPr>
              <a:t>Безопасность</a:t>
            </a:r>
          </a:p>
        </p:txBody>
      </p:sp>
      <p:sp>
        <p:nvSpPr>
          <p:cNvPr id="17" name="Номер слайда 16"/>
          <p:cNvSpPr>
            <a:spLocks noGrp="1"/>
          </p:cNvSpPr>
          <p:nvPr>
            <p:ph type="sldNum" sz="quarter" idx="12"/>
          </p:nvPr>
        </p:nvSpPr>
        <p:spPr/>
        <p:txBody>
          <a:bodyPr/>
          <a:lstStyle/>
          <a:p>
            <a:pPr>
              <a:defRPr/>
            </a:pPr>
            <a:fld id="{43794B81-CE5C-4198-9602-889336190CD6}" type="slidenum">
              <a:rPr lang="ru-RU" smtClean="0">
                <a:solidFill>
                  <a:prstClr val="black">
                    <a:tint val="75000"/>
                  </a:prstClr>
                </a:solidFill>
              </a:rPr>
              <a:pPr>
                <a:defRPr/>
              </a:pPr>
              <a:t>14</a:t>
            </a:fld>
            <a:endParaRPr lang="ru-RU">
              <a:solidFill>
                <a:prstClr val="black">
                  <a:tint val="75000"/>
                </a:prstClr>
              </a:solidFill>
            </a:endParaRPr>
          </a:p>
        </p:txBody>
      </p:sp>
    </p:spTree>
    <p:extLst>
      <p:ext uri="{BB962C8B-B14F-4D97-AF65-F5344CB8AC3E}">
        <p14:creationId xmlns:p14="http://schemas.microsoft.com/office/powerpoint/2010/main" xmlns="" val="11380140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6237288"/>
            <a:ext cx="2051050" cy="620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a:solidFill>
                <a:prstClr val="white"/>
              </a:solidFill>
            </a:endParaRPr>
          </a:p>
        </p:txBody>
      </p:sp>
      <p:sp>
        <p:nvSpPr>
          <p:cNvPr id="3" name="Номер слайда 2"/>
          <p:cNvSpPr>
            <a:spLocks noGrp="1"/>
          </p:cNvSpPr>
          <p:nvPr>
            <p:ph type="sldNum" sz="quarter" idx="12"/>
          </p:nvPr>
        </p:nvSpPr>
        <p:spPr/>
        <p:txBody>
          <a:bodyPr/>
          <a:lstStyle/>
          <a:p>
            <a:pPr>
              <a:defRPr/>
            </a:pPr>
            <a:fld id="{B688675C-E4C1-485B-9EAD-48251C019D0E}" type="slidenum">
              <a:rPr lang="ru-RU">
                <a:solidFill>
                  <a:prstClr val="black">
                    <a:tint val="75000"/>
                  </a:prstClr>
                </a:solidFill>
              </a:rPr>
              <a:pPr>
                <a:defRPr/>
              </a:pPr>
              <a:t>15</a:t>
            </a:fld>
            <a:endParaRPr lang="ru-RU">
              <a:solidFill>
                <a:prstClr val="black">
                  <a:tint val="75000"/>
                </a:prstClr>
              </a:solidFill>
            </a:endParaRPr>
          </a:p>
        </p:txBody>
      </p:sp>
      <p:sp>
        <p:nvSpPr>
          <p:cNvPr id="15364" name="Text Box 2"/>
          <p:cNvSpPr txBox="1">
            <a:spLocks noChangeArrowheads="1"/>
          </p:cNvSpPr>
          <p:nvPr/>
        </p:nvSpPr>
        <p:spPr bwMode="auto">
          <a:xfrm>
            <a:off x="347518" y="272039"/>
            <a:ext cx="8569325" cy="301625"/>
          </a:xfrm>
          <a:prstGeom prst="rect">
            <a:avLst/>
          </a:prstGeom>
          <a:solidFill>
            <a:srgbClr val="FFFFFF"/>
          </a:solidFill>
          <a:ln w="9525">
            <a:solidFill>
              <a:srgbClr val="000000"/>
            </a:solidFill>
            <a:miter lim="800000"/>
            <a:headEnd/>
            <a:tailEnd/>
          </a:ln>
        </p:spPr>
        <p:txBody>
          <a:bodyPr/>
          <a:lstStyle/>
          <a:p>
            <a:pPr algn="ctr" fontAlgn="base">
              <a:spcBef>
                <a:spcPts val="600"/>
              </a:spcBef>
              <a:spcAft>
                <a:spcPts val="600"/>
              </a:spcAft>
            </a:pPr>
            <a:r>
              <a:rPr lang="ru-RU" altLang="ru-RU" sz="1400" b="1" dirty="0">
                <a:solidFill>
                  <a:srgbClr val="FF0000"/>
                </a:solidFill>
                <a:latin typeface="Times New Roman" pitchFamily="18" charset="0"/>
                <a:cs typeface="Arial" pitchFamily="34" charset="0"/>
              </a:rPr>
              <a:t>РАЗДЕЛЫ ОСНОВНОЙ ОБРАЗОВАТЕЛЬНОЙ ПРОГРАММЫ ДОШКОЛЬНОГО ОБРАЗОВАНИЯ</a:t>
            </a:r>
            <a:endParaRPr lang="ru-RU" altLang="ru-RU" dirty="0">
              <a:solidFill>
                <a:prstClr val="black"/>
              </a:solidFill>
              <a:latin typeface="Arial" pitchFamily="34" charset="0"/>
              <a:cs typeface="Arial" pitchFamily="34" charset="0"/>
            </a:endParaRPr>
          </a:p>
        </p:txBody>
      </p:sp>
      <p:sp>
        <p:nvSpPr>
          <p:cNvPr id="15365" name="Text Box 3"/>
          <p:cNvSpPr txBox="1">
            <a:spLocks noChangeArrowheads="1"/>
          </p:cNvSpPr>
          <p:nvPr/>
        </p:nvSpPr>
        <p:spPr bwMode="auto">
          <a:xfrm>
            <a:off x="179388" y="1422400"/>
            <a:ext cx="2305050" cy="4267200"/>
          </a:xfrm>
          <a:prstGeom prst="rect">
            <a:avLst/>
          </a:prstGeom>
          <a:solidFill>
            <a:srgbClr val="FFFFFF"/>
          </a:solidFill>
          <a:ln w="9525">
            <a:solidFill>
              <a:srgbClr val="000000"/>
            </a:solidFill>
            <a:miter lim="800000"/>
            <a:headEnd/>
            <a:tailEnd/>
          </a:ln>
        </p:spPr>
        <p:txBody>
          <a:bodyPr/>
          <a:lstStyle/>
          <a:p>
            <a:pPr algn="ctr" fontAlgn="base">
              <a:spcBef>
                <a:spcPct val="0"/>
              </a:spcBef>
              <a:spcAft>
                <a:spcPct val="0"/>
              </a:spcAft>
            </a:pPr>
            <a:r>
              <a:rPr lang="ru-RU" altLang="ru-RU" sz="1600" b="1" u="sng">
                <a:solidFill>
                  <a:srgbClr val="009900"/>
                </a:solidFill>
                <a:latin typeface="Times New Roman" pitchFamily="18" charset="0"/>
                <a:cs typeface="Arial" pitchFamily="34" charset="0"/>
              </a:rPr>
              <a:t>Целевой</a:t>
            </a:r>
          </a:p>
          <a:p>
            <a:pPr fontAlgn="base">
              <a:spcBef>
                <a:spcPct val="0"/>
              </a:spcBef>
              <a:spcAft>
                <a:spcPct val="0"/>
              </a:spcAft>
            </a:pPr>
            <a:r>
              <a:rPr lang="ru-RU" altLang="ru-RU" sz="1300" b="1">
                <a:solidFill>
                  <a:srgbClr val="009900"/>
                </a:solidFill>
                <a:latin typeface="Times New Roman" pitchFamily="18" charset="0"/>
                <a:cs typeface="Arial" pitchFamily="34" charset="0"/>
              </a:rPr>
              <a:t>1. Пояснительная записка:</a:t>
            </a:r>
          </a:p>
          <a:p>
            <a:pPr fontAlgn="base">
              <a:spcBef>
                <a:spcPct val="0"/>
              </a:spcBef>
              <a:spcAft>
                <a:spcPct val="0"/>
              </a:spcAft>
            </a:pPr>
            <a:r>
              <a:rPr lang="ru-RU" altLang="ru-RU" sz="1300" b="1">
                <a:solidFill>
                  <a:srgbClr val="009900"/>
                </a:solidFill>
                <a:latin typeface="Times New Roman" pitchFamily="18" charset="0"/>
                <a:cs typeface="Arial" pitchFamily="34" charset="0"/>
              </a:rPr>
              <a:t>цели и задачи программы;</a:t>
            </a:r>
          </a:p>
          <a:p>
            <a:pPr fontAlgn="base">
              <a:spcBef>
                <a:spcPct val="0"/>
              </a:spcBef>
              <a:spcAft>
                <a:spcPct val="0"/>
              </a:spcAft>
            </a:pPr>
            <a:r>
              <a:rPr lang="ru-RU" altLang="ru-RU" sz="1300" b="1">
                <a:solidFill>
                  <a:srgbClr val="009900"/>
                </a:solidFill>
                <a:latin typeface="Times New Roman" pitchFamily="18" charset="0"/>
                <a:cs typeface="Arial" pitchFamily="34" charset="0"/>
              </a:rPr>
              <a:t>принципы и подходы к формированию программы;</a:t>
            </a:r>
          </a:p>
          <a:p>
            <a:pPr fontAlgn="base">
              <a:spcBef>
                <a:spcPct val="0"/>
              </a:spcBef>
              <a:spcAft>
                <a:spcPct val="0"/>
              </a:spcAft>
            </a:pPr>
            <a:r>
              <a:rPr lang="ru-RU" altLang="ru-RU" sz="1300" b="1">
                <a:solidFill>
                  <a:srgbClr val="009900"/>
                </a:solidFill>
                <a:latin typeface="Times New Roman" pitchFamily="18" charset="0"/>
                <a:cs typeface="Arial" pitchFamily="34" charset="0"/>
              </a:rPr>
              <a:t>значимые для разработки программы характеристики, в том числе характеристики особенностей развития детей раннего и дошкольного возраста</a:t>
            </a:r>
          </a:p>
          <a:p>
            <a:pPr fontAlgn="base">
              <a:spcBef>
                <a:spcPct val="0"/>
              </a:spcBef>
              <a:spcAft>
                <a:spcPct val="0"/>
              </a:spcAft>
            </a:pPr>
            <a:r>
              <a:rPr lang="ru-RU" altLang="ru-RU" sz="1300" b="1">
                <a:solidFill>
                  <a:srgbClr val="009900"/>
                </a:solidFill>
                <a:latin typeface="Times New Roman" pitchFamily="18" charset="0"/>
                <a:cs typeface="Arial" pitchFamily="34" charset="0"/>
              </a:rPr>
              <a:t>2. Планируемые результаты освоения программы (конкретизируют требования ФГОС ДО к целевым ориентирам в обязательной части и части, формируемой участниками образовательного процесса              </a:t>
            </a:r>
            <a:endParaRPr lang="ru-RU" altLang="ru-RU">
              <a:solidFill>
                <a:prstClr val="black"/>
              </a:solidFill>
              <a:latin typeface="Arial" pitchFamily="34" charset="0"/>
              <a:cs typeface="Arial" pitchFamily="34" charset="0"/>
            </a:endParaRPr>
          </a:p>
        </p:txBody>
      </p:sp>
      <p:sp>
        <p:nvSpPr>
          <p:cNvPr id="15366" name="Text Box 4"/>
          <p:cNvSpPr txBox="1">
            <a:spLocks noChangeArrowheads="1"/>
          </p:cNvSpPr>
          <p:nvPr/>
        </p:nvSpPr>
        <p:spPr bwMode="auto">
          <a:xfrm>
            <a:off x="2555875" y="1412875"/>
            <a:ext cx="4248150" cy="4267200"/>
          </a:xfrm>
          <a:prstGeom prst="rect">
            <a:avLst/>
          </a:prstGeom>
          <a:solidFill>
            <a:srgbClr val="FFFFFF"/>
          </a:solidFill>
          <a:ln w="9525">
            <a:solidFill>
              <a:srgbClr val="000000"/>
            </a:solidFill>
            <a:miter lim="800000"/>
            <a:headEnd/>
            <a:tailEnd/>
          </a:ln>
        </p:spPr>
        <p:txBody>
          <a:bodyPr/>
          <a:lstStyle/>
          <a:p>
            <a:pPr algn="ctr" fontAlgn="base">
              <a:spcBef>
                <a:spcPct val="0"/>
              </a:spcBef>
              <a:spcAft>
                <a:spcPct val="0"/>
              </a:spcAft>
            </a:pPr>
            <a:r>
              <a:rPr lang="ru-RU" altLang="ru-RU" sz="1400" b="1" u="sng">
                <a:solidFill>
                  <a:srgbClr val="6600CC"/>
                </a:solidFill>
                <a:latin typeface="Times New Roman" pitchFamily="18" charset="0"/>
                <a:cs typeface="Arial" pitchFamily="34" charset="0"/>
              </a:rPr>
              <a:t>Содержательный</a:t>
            </a:r>
            <a:r>
              <a:rPr lang="ru-RU" altLang="ru-RU" sz="1300" b="1">
                <a:solidFill>
                  <a:srgbClr val="6600CC"/>
                </a:solidFill>
                <a:latin typeface="Times New Roman" pitchFamily="18" charset="0"/>
                <a:cs typeface="Arial" pitchFamily="34" charset="0"/>
              </a:rPr>
              <a:t> (общее содержание программы, обеспечивающее полноценное развитие детей)</a:t>
            </a:r>
          </a:p>
          <a:p>
            <a:pPr fontAlgn="base">
              <a:spcBef>
                <a:spcPts val="600"/>
              </a:spcBef>
              <a:spcAft>
                <a:spcPct val="0"/>
              </a:spcAft>
            </a:pPr>
            <a:r>
              <a:rPr lang="ru-RU" altLang="ru-RU" sz="1300" b="1">
                <a:solidFill>
                  <a:srgbClr val="6600CC"/>
                </a:solidFill>
                <a:latin typeface="Times New Roman" pitchFamily="18" charset="0"/>
                <a:cs typeface="Arial" pitchFamily="34" charset="0"/>
              </a:rPr>
              <a:t>а) описание образовательной деятельности в соответствии с направлениями развития ребенка, представленными в пяти образовательных областях;</a:t>
            </a:r>
          </a:p>
          <a:p>
            <a:pPr fontAlgn="base">
              <a:spcBef>
                <a:spcPct val="0"/>
              </a:spcBef>
              <a:spcAft>
                <a:spcPct val="0"/>
              </a:spcAft>
            </a:pPr>
            <a:r>
              <a:rPr lang="ru-RU" altLang="ru-RU" sz="1300" b="1">
                <a:solidFill>
                  <a:srgbClr val="6600CC"/>
                </a:solidFill>
                <a:latin typeface="Times New Roman" pitchFamily="18" charset="0"/>
                <a:cs typeface="Arial" pitchFamily="34" charset="0"/>
              </a:rPr>
              <a:t>б) описание вариативных форм, способов, методов и средств реализации Программы с учетом возрастных  </a:t>
            </a:r>
          </a:p>
          <a:p>
            <a:pPr fontAlgn="base">
              <a:spcBef>
                <a:spcPct val="0"/>
              </a:spcBef>
              <a:spcAft>
                <a:spcPct val="0"/>
              </a:spcAft>
            </a:pPr>
            <a:r>
              <a:rPr lang="ru-RU" altLang="ru-RU" sz="1300" b="1">
                <a:solidFill>
                  <a:srgbClr val="6600CC"/>
                </a:solidFill>
                <a:latin typeface="Times New Roman" pitchFamily="18" charset="0"/>
                <a:cs typeface="Arial" pitchFamily="34" charset="0"/>
              </a:rPr>
              <a:t>в) описание образовательной деятельности по профессиональной коррекции нарушений развития детей в случае, если эта работа предусмотрена Программой </a:t>
            </a:r>
          </a:p>
          <a:p>
            <a:pPr fontAlgn="base">
              <a:spcBef>
                <a:spcPct val="0"/>
              </a:spcBef>
              <a:spcAft>
                <a:spcPct val="0"/>
              </a:spcAft>
            </a:pPr>
            <a:r>
              <a:rPr lang="ru-RU" altLang="ru-RU" sz="1300" b="1">
                <a:solidFill>
                  <a:srgbClr val="6600CC"/>
                </a:solidFill>
                <a:latin typeface="Times New Roman" pitchFamily="18" charset="0"/>
                <a:cs typeface="Arial" pitchFamily="34" charset="0"/>
              </a:rPr>
              <a:t>Должны быть представлены:</a:t>
            </a:r>
          </a:p>
          <a:p>
            <a:pPr algn="just" fontAlgn="base">
              <a:spcBef>
                <a:spcPct val="0"/>
              </a:spcBef>
              <a:spcAft>
                <a:spcPct val="0"/>
              </a:spcAft>
            </a:pPr>
            <a:r>
              <a:rPr lang="ru-RU" altLang="ko-KR" sz="1300" b="1">
                <a:solidFill>
                  <a:srgbClr val="6600CC"/>
                </a:solidFill>
                <a:latin typeface="Times New Roman" pitchFamily="18" charset="0"/>
                <a:cs typeface="Arial" pitchFamily="34" charset="0"/>
              </a:rPr>
              <a:t>а) особенности образовательной деятельности разных видов и культурных практик; </a:t>
            </a:r>
          </a:p>
          <a:p>
            <a:pPr algn="just" fontAlgn="base">
              <a:spcBef>
                <a:spcPct val="0"/>
              </a:spcBef>
              <a:spcAft>
                <a:spcPct val="0"/>
              </a:spcAft>
            </a:pPr>
            <a:r>
              <a:rPr lang="ru-RU" altLang="ko-KR" sz="1300" b="1">
                <a:solidFill>
                  <a:srgbClr val="6600CC"/>
                </a:solidFill>
                <a:latin typeface="Times New Roman" pitchFamily="18" charset="0"/>
                <a:cs typeface="Arial" pitchFamily="34" charset="0"/>
              </a:rPr>
              <a:t>б) способы и направления поддержки детской инициативы; </a:t>
            </a:r>
          </a:p>
          <a:p>
            <a:pPr algn="just" fontAlgn="base">
              <a:spcBef>
                <a:spcPct val="0"/>
              </a:spcBef>
              <a:spcAft>
                <a:spcPct val="0"/>
              </a:spcAft>
            </a:pPr>
            <a:r>
              <a:rPr lang="ru-RU" altLang="ko-KR" sz="1300" b="1">
                <a:solidFill>
                  <a:srgbClr val="6600CC"/>
                </a:solidFill>
                <a:latin typeface="Times New Roman" pitchFamily="18" charset="0"/>
                <a:cs typeface="Arial" pitchFamily="34" charset="0"/>
              </a:rPr>
              <a:t>в) особенности взаимодействия педагогического коллектива с семьями воспитанников; </a:t>
            </a:r>
          </a:p>
          <a:p>
            <a:pPr fontAlgn="base">
              <a:spcBef>
                <a:spcPct val="0"/>
              </a:spcBef>
              <a:spcAft>
                <a:spcPct val="0"/>
              </a:spcAft>
            </a:pPr>
            <a:r>
              <a:rPr lang="ru-RU" altLang="ru-RU" sz="1300" b="1">
                <a:solidFill>
                  <a:srgbClr val="6600CC"/>
                </a:solidFill>
                <a:latin typeface="Times New Roman" pitchFamily="18" charset="0"/>
                <a:cs typeface="Arial" pitchFamily="34" charset="0"/>
              </a:rPr>
              <a:t>г) иные характеристики содержания Программы, наиболее существенные с точки зрения авторов Программы</a:t>
            </a:r>
            <a:r>
              <a:rPr lang="ru-RU" altLang="ru-RU" sz="1300">
                <a:solidFill>
                  <a:srgbClr val="6600CC"/>
                </a:solidFill>
                <a:latin typeface="Times New Roman" pitchFamily="18" charset="0"/>
                <a:cs typeface="Arial" pitchFamily="34" charset="0"/>
              </a:rPr>
              <a:t>.</a:t>
            </a:r>
            <a:endParaRPr lang="ru-RU" altLang="ru-RU">
              <a:solidFill>
                <a:prstClr val="black"/>
              </a:solidFill>
              <a:latin typeface="Arial" pitchFamily="34" charset="0"/>
              <a:cs typeface="Arial" pitchFamily="34" charset="0"/>
            </a:endParaRPr>
          </a:p>
        </p:txBody>
      </p:sp>
      <p:sp>
        <p:nvSpPr>
          <p:cNvPr id="15367" name="Text Box 5"/>
          <p:cNvSpPr txBox="1">
            <a:spLocks noChangeArrowheads="1"/>
          </p:cNvSpPr>
          <p:nvPr/>
        </p:nvSpPr>
        <p:spPr bwMode="auto">
          <a:xfrm>
            <a:off x="6948488" y="1422400"/>
            <a:ext cx="2016125" cy="4267200"/>
          </a:xfrm>
          <a:prstGeom prst="rect">
            <a:avLst/>
          </a:prstGeom>
          <a:solidFill>
            <a:srgbClr val="FFFFFF"/>
          </a:solidFill>
          <a:ln w="9525">
            <a:solidFill>
              <a:srgbClr val="000000"/>
            </a:solidFill>
            <a:miter lim="800000"/>
            <a:headEnd/>
            <a:tailEnd/>
          </a:ln>
        </p:spPr>
        <p:txBody>
          <a:bodyPr/>
          <a:lstStyle/>
          <a:p>
            <a:pPr algn="ctr" fontAlgn="base">
              <a:spcBef>
                <a:spcPct val="0"/>
              </a:spcBef>
              <a:spcAft>
                <a:spcPct val="0"/>
              </a:spcAft>
            </a:pPr>
            <a:r>
              <a:rPr lang="ru-RU" altLang="ru-RU" sz="1600" b="1" u="sng">
                <a:solidFill>
                  <a:srgbClr val="990000"/>
                </a:solidFill>
                <a:latin typeface="Times New Roman" pitchFamily="18" charset="0"/>
                <a:cs typeface="Arial" pitchFamily="34" charset="0"/>
              </a:rPr>
              <a:t>Организационный </a:t>
            </a:r>
          </a:p>
          <a:p>
            <a:pPr marL="0" lvl="1" fontAlgn="base">
              <a:spcBef>
                <a:spcPct val="0"/>
              </a:spcBef>
              <a:spcAft>
                <a:spcPct val="0"/>
              </a:spcAft>
              <a:buClr>
                <a:srgbClr val="990000"/>
              </a:buClr>
              <a:buFont typeface="Wingdings" pitchFamily="2" charset="2"/>
              <a:buChar char="ü"/>
            </a:pPr>
            <a:r>
              <a:rPr lang="ru-RU" altLang="ru-RU" sz="1300" b="1">
                <a:solidFill>
                  <a:srgbClr val="990000"/>
                </a:solidFill>
                <a:latin typeface="Times New Roman" pitchFamily="18" charset="0"/>
                <a:cs typeface="Arial" pitchFamily="34" charset="0"/>
              </a:rPr>
              <a:t>описание материально-технического обеспечения Программы, </a:t>
            </a:r>
          </a:p>
          <a:p>
            <a:pPr fontAlgn="base">
              <a:spcBef>
                <a:spcPct val="0"/>
              </a:spcBef>
              <a:spcAft>
                <a:spcPct val="0"/>
              </a:spcAft>
              <a:buClr>
                <a:srgbClr val="990000"/>
              </a:buClr>
              <a:buFont typeface="Wingdings" pitchFamily="2" charset="2"/>
              <a:buChar char="ü"/>
            </a:pPr>
            <a:r>
              <a:rPr lang="ru-RU" altLang="ru-RU" sz="1300" b="1">
                <a:solidFill>
                  <a:srgbClr val="990000"/>
                </a:solidFill>
                <a:latin typeface="Times New Roman" pitchFamily="18" charset="0"/>
                <a:cs typeface="Arial" pitchFamily="34" charset="0"/>
              </a:rPr>
              <a:t>обеспеченность методическими материалами и средствами обучения и воспитания, </a:t>
            </a:r>
          </a:p>
          <a:p>
            <a:pPr fontAlgn="base">
              <a:spcBef>
                <a:spcPct val="0"/>
              </a:spcBef>
              <a:spcAft>
                <a:spcPct val="0"/>
              </a:spcAft>
              <a:buClr>
                <a:srgbClr val="990000"/>
              </a:buClr>
              <a:buFont typeface="Wingdings" pitchFamily="2" charset="2"/>
              <a:buChar char="ü"/>
            </a:pPr>
            <a:r>
              <a:rPr lang="ru-RU" altLang="ru-RU" sz="1300" b="1">
                <a:solidFill>
                  <a:srgbClr val="990000"/>
                </a:solidFill>
                <a:latin typeface="Times New Roman" pitchFamily="18" charset="0"/>
                <a:cs typeface="Arial" pitchFamily="34" charset="0"/>
              </a:rPr>
              <a:t>распорядок и /или режим дня, особенности традиционных событий, праздников, мероприятий, </a:t>
            </a:r>
          </a:p>
          <a:p>
            <a:pPr fontAlgn="base">
              <a:spcBef>
                <a:spcPct val="0"/>
              </a:spcBef>
              <a:spcAft>
                <a:spcPct val="0"/>
              </a:spcAft>
              <a:buClr>
                <a:srgbClr val="990000"/>
              </a:buClr>
              <a:buFont typeface="Wingdings" pitchFamily="2" charset="2"/>
              <a:buChar char="ü"/>
            </a:pPr>
            <a:r>
              <a:rPr lang="ru-RU" altLang="ru-RU" sz="1300" b="1">
                <a:solidFill>
                  <a:srgbClr val="990000"/>
                </a:solidFill>
                <a:latin typeface="Times New Roman" pitchFamily="18" charset="0"/>
                <a:cs typeface="Arial" pitchFamily="34" charset="0"/>
              </a:rPr>
              <a:t>особенности организации развивающей предметно-пространственной среды</a:t>
            </a:r>
            <a:r>
              <a:rPr lang="ru-RU" altLang="ru-RU" sz="1300">
                <a:solidFill>
                  <a:srgbClr val="990000"/>
                </a:solidFill>
                <a:latin typeface="Times New Roman" pitchFamily="18" charset="0"/>
                <a:cs typeface="Arial" pitchFamily="34" charset="0"/>
              </a:rPr>
              <a:t>.</a:t>
            </a:r>
            <a:endParaRPr lang="ru-RU" altLang="ru-RU">
              <a:solidFill>
                <a:prstClr val="black"/>
              </a:solidFill>
              <a:latin typeface="Arial" pitchFamily="34" charset="0"/>
              <a:cs typeface="Arial" pitchFamily="34" charset="0"/>
            </a:endParaRPr>
          </a:p>
        </p:txBody>
      </p:sp>
      <p:sp>
        <p:nvSpPr>
          <p:cNvPr id="15368" name="Text Box 6"/>
          <p:cNvSpPr txBox="1">
            <a:spLocks noChangeArrowheads="1"/>
          </p:cNvSpPr>
          <p:nvPr/>
        </p:nvSpPr>
        <p:spPr bwMode="auto">
          <a:xfrm>
            <a:off x="1187450" y="620713"/>
            <a:ext cx="7467600" cy="647700"/>
          </a:xfrm>
          <a:prstGeom prst="rect">
            <a:avLst/>
          </a:prstGeom>
          <a:solidFill>
            <a:srgbClr val="FFFFFF"/>
          </a:solidFill>
          <a:ln w="9525">
            <a:solidFill>
              <a:srgbClr val="000000"/>
            </a:solidFill>
            <a:miter lim="800000"/>
            <a:headEnd/>
            <a:tailEnd/>
          </a:ln>
        </p:spPr>
        <p:txBody>
          <a:bodyPr/>
          <a:lstStyle/>
          <a:p>
            <a:pPr algn="ctr" fontAlgn="base">
              <a:spcBef>
                <a:spcPts val="300"/>
              </a:spcBef>
              <a:spcAft>
                <a:spcPct val="0"/>
              </a:spcAft>
            </a:pPr>
            <a:r>
              <a:rPr lang="ru-RU" altLang="ru-RU" sz="1300" b="1" dirty="0">
                <a:solidFill>
                  <a:srgbClr val="0000FF"/>
                </a:solidFill>
                <a:latin typeface="Times New Roman" pitchFamily="18" charset="0"/>
                <a:cs typeface="Arial" pitchFamily="34" charset="0"/>
              </a:rPr>
              <a:t>Краткая презентация программы (ориентирована на родителей и доступна для ознакомления):</a:t>
            </a:r>
          </a:p>
          <a:p>
            <a:pPr algn="ctr" fontAlgn="base">
              <a:spcBef>
                <a:spcPct val="0"/>
              </a:spcBef>
              <a:spcAft>
                <a:spcPts val="1000"/>
              </a:spcAft>
            </a:pPr>
            <a:r>
              <a:rPr lang="ru-RU" altLang="ru-RU" sz="1300" b="1" dirty="0">
                <a:solidFill>
                  <a:srgbClr val="0000FF"/>
                </a:solidFill>
                <a:latin typeface="Times New Roman" pitchFamily="18" charset="0"/>
                <a:cs typeface="Arial" pitchFamily="34" charset="0"/>
              </a:rPr>
              <a:t>возрастные и иные категории детей, в том числе детей с ОВЗ; используемые примерные программы; характеристика взаимодействия </a:t>
            </a:r>
            <a:r>
              <a:rPr lang="ru-RU" altLang="ru-RU" sz="1300" b="1" dirty="0" err="1">
                <a:solidFill>
                  <a:srgbClr val="0000FF"/>
                </a:solidFill>
                <a:latin typeface="Times New Roman" pitchFamily="18" charset="0"/>
                <a:cs typeface="Arial" pitchFamily="34" charset="0"/>
              </a:rPr>
              <a:t>педколлектива</a:t>
            </a:r>
            <a:r>
              <a:rPr lang="ru-RU" altLang="ru-RU" sz="1300" b="1" dirty="0">
                <a:solidFill>
                  <a:srgbClr val="0000FF"/>
                </a:solidFill>
                <a:latin typeface="Times New Roman" pitchFamily="18" charset="0"/>
                <a:cs typeface="Arial" pitchFamily="34" charset="0"/>
              </a:rPr>
              <a:t> с семьями детей</a:t>
            </a:r>
            <a:endParaRPr lang="ru-RU" altLang="ru-RU" dirty="0">
              <a:solidFill>
                <a:prstClr val="black"/>
              </a:solidFill>
              <a:latin typeface="Arial" pitchFamily="34" charset="0"/>
              <a:cs typeface="Arial" pitchFamily="34" charset="0"/>
            </a:endParaRPr>
          </a:p>
        </p:txBody>
      </p:sp>
      <p:sp>
        <p:nvSpPr>
          <p:cNvPr id="15369" name="Text Box 7"/>
          <p:cNvSpPr txBox="1">
            <a:spLocks noChangeArrowheads="1"/>
          </p:cNvSpPr>
          <p:nvPr/>
        </p:nvSpPr>
        <p:spPr bwMode="auto">
          <a:xfrm>
            <a:off x="179388" y="5705475"/>
            <a:ext cx="8785225" cy="1036638"/>
          </a:xfrm>
          <a:prstGeom prst="rect">
            <a:avLst/>
          </a:prstGeom>
          <a:solidFill>
            <a:srgbClr val="FFFFFF"/>
          </a:solidFill>
          <a:ln w="9525">
            <a:solidFill>
              <a:srgbClr val="000000"/>
            </a:solidFill>
            <a:miter lim="800000"/>
            <a:headEnd/>
            <a:tailEnd/>
          </a:ln>
        </p:spPr>
        <p:txBody>
          <a:bodyPr/>
          <a:lstStyle/>
          <a:p>
            <a:pPr algn="ctr" fontAlgn="base">
              <a:spcBef>
                <a:spcPts val="300"/>
              </a:spcBef>
              <a:spcAft>
                <a:spcPct val="0"/>
              </a:spcAft>
            </a:pPr>
            <a:r>
              <a:rPr lang="ru-RU" altLang="ru-RU" sz="1300" b="1">
                <a:solidFill>
                  <a:srgbClr val="CC00FF"/>
                </a:solidFill>
                <a:latin typeface="Times New Roman" pitchFamily="18" charset="0"/>
                <a:cs typeface="Arial" pitchFamily="34" charset="0"/>
              </a:rPr>
              <a:t>Содержание коррекционной работы и/или инклюзивного образования:</a:t>
            </a:r>
          </a:p>
          <a:p>
            <a:pPr fontAlgn="base">
              <a:spcBef>
                <a:spcPct val="0"/>
              </a:spcBef>
              <a:spcAft>
                <a:spcPts val="1000"/>
              </a:spcAft>
            </a:pPr>
            <a:r>
              <a:rPr lang="en-US" altLang="ru-RU" sz="1300" b="1">
                <a:solidFill>
                  <a:srgbClr val="CC00FF"/>
                </a:solidFill>
                <a:latin typeface="Times New Roman" pitchFamily="18" charset="0"/>
                <a:cs typeface="Arial" pitchFamily="34" charset="0"/>
              </a:rPr>
              <a:t>c</a:t>
            </a:r>
            <a:r>
              <a:rPr lang="ru-RU" altLang="ru-RU" sz="1300" b="1">
                <a:solidFill>
                  <a:srgbClr val="CC00FF"/>
                </a:solidFill>
                <a:latin typeface="Times New Roman" pitchFamily="18" charset="0"/>
                <a:cs typeface="Arial" pitchFamily="34" charset="0"/>
              </a:rPr>
              <a:t>пециальные условия для получения образования детьми с ОВЗ в том числе  механизмы адаптации Программы для указанных детей, использование специальных образовательных программ и методов, специальных методических пособий и дидактических материалов, предоставление услуг ассистента (помощника), оказывающего детям необходимую помощь, проведение групповых и индивидуальных коррекционных занятий</a:t>
            </a:r>
            <a:endParaRPr lang="ru-RU" altLang="ru-RU">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101557189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4DFBFAE-2B9B-4E57-882E-AECD0C6DDAA8}" type="slidenum">
              <a:rPr lang="ru-RU" smtClean="0">
                <a:solidFill>
                  <a:prstClr val="black">
                    <a:tint val="75000"/>
                  </a:prstClr>
                </a:solidFill>
              </a:rPr>
              <a:pPr>
                <a:defRPr/>
              </a:pPr>
              <a:t>16</a:t>
            </a:fld>
            <a:endParaRPr lang="ru-RU" dirty="0">
              <a:solidFill>
                <a:prstClr val="black">
                  <a:tint val="75000"/>
                </a:prstClr>
              </a:solidFill>
            </a:endParaRPr>
          </a:p>
        </p:txBody>
      </p:sp>
      <p:sp>
        <p:nvSpPr>
          <p:cNvPr id="3" name="Объект 2"/>
          <p:cNvSpPr>
            <a:spLocks noGrp="1"/>
          </p:cNvSpPr>
          <p:nvPr>
            <p:ph idx="4294967295"/>
          </p:nvPr>
        </p:nvSpPr>
        <p:spPr>
          <a:xfrm>
            <a:off x="0" y="142852"/>
            <a:ext cx="9144000" cy="6357982"/>
          </a:xfrm>
        </p:spPr>
        <p:txBody>
          <a:bodyPr>
            <a:normAutofit fontScale="25000" lnSpcReduction="20000"/>
          </a:bodyPr>
          <a:lstStyle/>
          <a:p>
            <a:pPr algn="ctr">
              <a:buNone/>
            </a:pPr>
            <a:r>
              <a:rPr lang="ru-RU" sz="8000" b="1" dirty="0" smtClean="0">
                <a:solidFill>
                  <a:srgbClr val="FF0000"/>
                </a:solidFill>
                <a:latin typeface="Bookman Old Style" pitchFamily="18" charset="0"/>
                <a:cs typeface="Times New Roman" pitchFamily="18" charset="0"/>
              </a:rPr>
              <a:t>Приоритетное </a:t>
            </a:r>
            <a:r>
              <a:rPr lang="ru-RU" sz="8000" b="1" dirty="0" smtClean="0">
                <a:solidFill>
                  <a:srgbClr val="FF0000"/>
                </a:solidFill>
                <a:latin typeface="Bookman Old Style" pitchFamily="18" charset="0"/>
                <a:cs typeface="Times New Roman" pitchFamily="18" charset="0"/>
              </a:rPr>
              <a:t>направление </a:t>
            </a:r>
            <a:r>
              <a:rPr lang="ru-RU" sz="8000" b="1" dirty="0" smtClean="0">
                <a:solidFill>
                  <a:srgbClr val="FF0000"/>
                </a:solidFill>
                <a:latin typeface="Bookman Old Style" pitchFamily="18" charset="0"/>
                <a:cs typeface="Times New Roman" pitchFamily="18" charset="0"/>
              </a:rPr>
              <a:t> МБДОУ </a:t>
            </a:r>
          </a:p>
          <a:p>
            <a:pPr algn="ctr">
              <a:buNone/>
            </a:pPr>
            <a:r>
              <a:rPr lang="ru-RU" sz="8000" b="1" dirty="0" smtClean="0">
                <a:solidFill>
                  <a:srgbClr val="FF0000"/>
                </a:solidFill>
                <a:latin typeface="Bookman Old Style" pitchFamily="18" charset="0"/>
                <a:cs typeface="Times New Roman" pitchFamily="18" charset="0"/>
              </a:rPr>
              <a:t>патриотическое воспитание</a:t>
            </a:r>
          </a:p>
          <a:p>
            <a:pPr algn="ctr">
              <a:buNone/>
            </a:pPr>
            <a:endParaRPr lang="ru-RU" sz="5000" b="1" dirty="0" smtClean="0">
              <a:solidFill>
                <a:srgbClr val="FF0000"/>
              </a:solidFill>
              <a:latin typeface="Bookman Old Style" pitchFamily="18" charset="0"/>
              <a:cs typeface="Times New Roman" pitchFamily="18" charset="0"/>
            </a:endParaRPr>
          </a:p>
          <a:p>
            <a:pPr>
              <a:lnSpc>
                <a:spcPct val="120000"/>
              </a:lnSpc>
              <a:spcBef>
                <a:spcPts val="0"/>
              </a:spcBef>
              <a:buNone/>
            </a:pPr>
            <a:r>
              <a:rPr lang="ru-RU" sz="4000" dirty="0" smtClean="0">
                <a:solidFill>
                  <a:schemeClr val="tx2">
                    <a:lumMod val="50000"/>
                  </a:schemeClr>
                </a:solidFill>
                <a:latin typeface="Bookman Old Style" pitchFamily="18" charset="0"/>
                <a:cs typeface="Times New Roman" pitchFamily="18" charset="0"/>
              </a:rPr>
              <a:t>          </a:t>
            </a:r>
            <a:r>
              <a:rPr lang="ru-RU" sz="6000" b="1" dirty="0" smtClean="0">
                <a:solidFill>
                  <a:srgbClr val="7030A0"/>
                </a:solidFill>
                <a:latin typeface="Bookman Old Style" pitchFamily="18" charset="0"/>
                <a:cs typeface="Times New Roman" pitchFamily="18" charset="0"/>
              </a:rPr>
              <a:t>Становление </a:t>
            </a:r>
            <a:r>
              <a:rPr lang="ru-RU" sz="6000" b="1" dirty="0" smtClean="0">
                <a:solidFill>
                  <a:srgbClr val="7030A0"/>
                </a:solidFill>
                <a:latin typeface="Bookman Old Style" pitchFamily="18" charset="0"/>
                <a:cs typeface="Times New Roman" pitchFamily="18" charset="0"/>
              </a:rPr>
              <a:t>гражданского общества и правового </a:t>
            </a:r>
            <a:r>
              <a:rPr lang="ru-RU" sz="6000" b="1" dirty="0" smtClean="0">
                <a:solidFill>
                  <a:srgbClr val="7030A0"/>
                </a:solidFill>
                <a:latin typeface="Bookman Old Style" pitchFamily="18" charset="0"/>
                <a:cs typeface="Times New Roman" pitchFamily="18" charset="0"/>
              </a:rPr>
              <a:t> </a:t>
            </a:r>
            <a:r>
              <a:rPr lang="ru-RU" sz="6000" b="1" dirty="0" smtClean="0">
                <a:solidFill>
                  <a:srgbClr val="7030A0"/>
                </a:solidFill>
                <a:latin typeface="Bookman Old Style" pitchFamily="18" charset="0"/>
                <a:cs typeface="Times New Roman" pitchFamily="18" charset="0"/>
              </a:rPr>
              <a:t>государства в </a:t>
            </a:r>
            <a:r>
              <a:rPr lang="ru-RU" sz="6000" b="1" dirty="0" smtClean="0">
                <a:solidFill>
                  <a:srgbClr val="7030A0"/>
                </a:solidFill>
                <a:latin typeface="Bookman Old Style" pitchFamily="18" charset="0"/>
                <a:cs typeface="Times New Roman" pitchFamily="18" charset="0"/>
              </a:rPr>
              <a:t>нашей стране </a:t>
            </a:r>
            <a:r>
              <a:rPr lang="ru-RU" sz="6000" b="1" dirty="0" smtClean="0">
                <a:solidFill>
                  <a:srgbClr val="7030A0"/>
                </a:solidFill>
                <a:latin typeface="Bookman Old Style" pitchFamily="18" charset="0"/>
                <a:cs typeface="Times New Roman" pitchFamily="18" charset="0"/>
              </a:rPr>
              <a:t>во многом зависит от </a:t>
            </a:r>
            <a:r>
              <a:rPr lang="ru-RU" sz="6000" b="1" dirty="0" smtClean="0">
                <a:solidFill>
                  <a:srgbClr val="7030A0"/>
                </a:solidFill>
                <a:latin typeface="Bookman Old Style" pitchFamily="18" charset="0"/>
                <a:cs typeface="Times New Roman" pitchFamily="18" charset="0"/>
              </a:rPr>
              <a:t>уровня </a:t>
            </a:r>
            <a:r>
              <a:rPr lang="ru-RU" sz="6000" b="1" dirty="0" smtClean="0">
                <a:solidFill>
                  <a:srgbClr val="7030A0"/>
                </a:solidFill>
                <a:latin typeface="Bookman Old Style" pitchFamily="18" charset="0"/>
                <a:cs typeface="Times New Roman" pitchFamily="18" charset="0"/>
              </a:rPr>
              <a:t>гражданского образования и патриотического воспитания. Поэтому в настоящее время вопрос о патриотическом воспитании в дошкольных учреждениях стал особо актуален, так как сегодня государство стремится возвратить утерянные ценности.</a:t>
            </a:r>
          </a:p>
          <a:p>
            <a:pPr lvl="0">
              <a:lnSpc>
                <a:spcPct val="120000"/>
              </a:lnSpc>
              <a:spcBef>
                <a:spcPts val="0"/>
              </a:spcBef>
              <a:buNone/>
            </a:pPr>
            <a:r>
              <a:rPr lang="ru-RU" sz="6000" b="1" dirty="0" smtClean="0">
                <a:solidFill>
                  <a:srgbClr val="7030A0"/>
                </a:solidFill>
                <a:latin typeface="Bookman Old Style" pitchFamily="18" charset="0"/>
                <a:cs typeface="Times New Roman" pitchFamily="18" charset="0"/>
              </a:rPr>
              <a:t>    В </a:t>
            </a:r>
            <a:r>
              <a:rPr lang="ru-RU" sz="6000" b="1" dirty="0" smtClean="0">
                <a:solidFill>
                  <a:srgbClr val="7030A0"/>
                </a:solidFill>
                <a:latin typeface="Bookman Old Style" pitchFamily="18" charset="0"/>
                <a:cs typeface="Times New Roman" pitchFamily="18" charset="0"/>
              </a:rPr>
              <a:t>Программе большое внимание уделяется воспитанию в детях гражданско-патриотических чувств, любви к Родине, гордости за ее достижения, уверенности в том, что Россия — великая многонациональная страна с героическим прошлым и счастливым будущим.</a:t>
            </a:r>
            <a:r>
              <a:rPr lang="ru-RU" sz="6000" b="1" dirty="0" smtClean="0">
                <a:solidFill>
                  <a:srgbClr val="7030A0"/>
                </a:solidFill>
                <a:latin typeface="Bookman Old Style" pitchFamily="18" charset="0"/>
                <a:ea typeface="Calibri" pitchFamily="34" charset="0"/>
                <a:cs typeface="Times New Roman" pitchFamily="18" charset="0"/>
              </a:rPr>
              <a:t> Патриотическое чувство не возникает у людей само по себе. Это результат длительного целенаправленного воспитательного воздействия на человека, начиная с самого раннего возраста, под влиянием среды, образа жизни и воспитательной работы в семье, в дошкольном учреждении, в школе, в трудовом коллективе</a:t>
            </a:r>
            <a:r>
              <a:rPr lang="ru-RU" sz="6000" b="1" dirty="0" smtClean="0">
                <a:solidFill>
                  <a:srgbClr val="7030A0"/>
                </a:solidFill>
                <a:latin typeface="Bookman Old Style" pitchFamily="18" charset="0"/>
                <a:ea typeface="Calibri" pitchFamily="34" charset="0"/>
                <a:cs typeface="Times New Roman" pitchFamily="18" charset="0"/>
              </a:rPr>
              <a:t>.</a:t>
            </a:r>
          </a:p>
          <a:p>
            <a:pPr>
              <a:lnSpc>
                <a:spcPct val="120000"/>
              </a:lnSpc>
              <a:spcBef>
                <a:spcPts val="0"/>
              </a:spcBef>
              <a:buNone/>
            </a:pPr>
            <a:r>
              <a:rPr lang="ru-RU" sz="6000" b="1" dirty="0" smtClean="0">
                <a:latin typeface="Bookman Old Style" pitchFamily="18" charset="0"/>
                <a:ea typeface="Calibri" pitchFamily="34" charset="0"/>
                <a:cs typeface="Times New Roman" pitchFamily="18" charset="0"/>
              </a:rPr>
              <a:t>             </a:t>
            </a:r>
            <a:r>
              <a:rPr lang="ru-RU" sz="6000" b="1" dirty="0" smtClean="0">
                <a:solidFill>
                  <a:srgbClr val="C00000"/>
                </a:solidFill>
                <a:latin typeface="Bookman Old Style" pitchFamily="18" charset="0"/>
                <a:ea typeface="Calibri" pitchFamily="34" charset="0"/>
                <a:cs typeface="Times New Roman" pitchFamily="18" charset="0"/>
              </a:rPr>
              <a:t>МЫ живем </a:t>
            </a:r>
            <a:r>
              <a:rPr lang="ru-RU" sz="6000" b="1" dirty="0" smtClean="0">
                <a:solidFill>
                  <a:srgbClr val="C00000"/>
                </a:solidFill>
                <a:latin typeface="Bookman Old Style" pitchFamily="18" charset="0"/>
                <a:ea typeface="Calibri" pitchFamily="34" charset="0"/>
                <a:cs typeface="Times New Roman" pitchFamily="18" charset="0"/>
              </a:rPr>
              <a:t>в небольшом, но очень уютном и красивом </a:t>
            </a:r>
            <a:r>
              <a:rPr lang="ru-RU" sz="6000" b="1" dirty="0" smtClean="0">
                <a:solidFill>
                  <a:srgbClr val="C00000"/>
                </a:solidFill>
                <a:latin typeface="Bookman Old Style" pitchFamily="18" charset="0"/>
                <a:ea typeface="Calibri" pitchFamily="34" charset="0"/>
                <a:cs typeface="Times New Roman" pitchFamily="18" charset="0"/>
              </a:rPr>
              <a:t>районе </a:t>
            </a:r>
            <a:r>
              <a:rPr lang="ru-RU" sz="6000" b="1" dirty="0" smtClean="0">
                <a:solidFill>
                  <a:srgbClr val="C00000"/>
                </a:solidFill>
                <a:latin typeface="Bookman Old Style" pitchFamily="18" charset="0"/>
                <a:ea typeface="Calibri" pitchFamily="34" charset="0"/>
                <a:cs typeface="Times New Roman" pitchFamily="18" charset="0"/>
              </a:rPr>
              <a:t>Республики Татарстан. </a:t>
            </a:r>
            <a:r>
              <a:rPr lang="ru-RU" sz="6000" b="1" dirty="0" smtClean="0">
                <a:solidFill>
                  <a:srgbClr val="C00000"/>
                </a:solidFill>
                <a:latin typeface="Bookman Old Style" pitchFamily="18" charset="0"/>
                <a:ea typeface="Times New Roman" pitchFamily="18" charset="0"/>
                <a:cs typeface="Times New Roman" pitchFamily="18" charset="0"/>
              </a:rPr>
              <a:t>За последние годы наш город очень преобразился</a:t>
            </a:r>
            <a:r>
              <a:rPr lang="ru-RU" sz="6000" b="1" dirty="0" smtClean="0">
                <a:solidFill>
                  <a:srgbClr val="C00000"/>
                </a:solidFill>
                <a:latin typeface="Bookman Old Style" pitchFamily="18" charset="0"/>
                <a:ea typeface="Calibri" pitchFamily="34" charset="0"/>
                <a:cs typeface="Times New Roman" pitchFamily="18" charset="0"/>
              </a:rPr>
              <a:t>.  </a:t>
            </a:r>
            <a:r>
              <a:rPr lang="ru-RU" sz="6000" b="1" dirty="0" smtClean="0">
                <a:solidFill>
                  <a:srgbClr val="C00000"/>
                </a:solidFill>
                <a:latin typeface="Bookman Old Style" pitchFamily="18" charset="0"/>
                <a:ea typeface="Times New Roman" pitchFamily="18" charset="0"/>
                <a:cs typeface="Times New Roman" pitchFamily="18" charset="0"/>
              </a:rPr>
              <a:t>Болгарский историко-архитектурный комплекс стал 1002-м объектом в списке Всемирного наследия ЮНЕСКО. </a:t>
            </a:r>
            <a:r>
              <a:rPr lang="ru-RU" sz="6000" b="1" dirty="0" smtClean="0">
                <a:solidFill>
                  <a:srgbClr val="C00000"/>
                </a:solidFill>
                <a:latin typeface="Bookman Old Style" pitchFamily="18" charset="0"/>
                <a:ea typeface="Calibri" pitchFamily="34" charset="0"/>
                <a:cs typeface="Times New Roman" pitchFamily="18" charset="0"/>
              </a:rPr>
              <a:t>Генеральный директор ЮНЕСКО Ирина Бокова, вручая сертификат о включении </a:t>
            </a:r>
            <a:r>
              <a:rPr lang="ru-RU" sz="6000" b="1" dirty="0" smtClean="0">
                <a:solidFill>
                  <a:srgbClr val="C00000"/>
                </a:solidFill>
                <a:latin typeface="Bookman Old Style" pitchFamily="18" charset="0"/>
                <a:ea typeface="Calibri" pitchFamily="34" charset="0"/>
                <a:cs typeface="Times New Roman" pitchFamily="18" charset="0"/>
              </a:rPr>
              <a:t>Болгар </a:t>
            </a:r>
            <a:r>
              <a:rPr lang="ru-RU" sz="6000" b="1" dirty="0" smtClean="0">
                <a:solidFill>
                  <a:srgbClr val="C00000"/>
                </a:solidFill>
                <a:latin typeface="Bookman Old Style" pitchFamily="18" charset="0"/>
                <a:ea typeface="Calibri" pitchFamily="34" charset="0"/>
                <a:cs typeface="Times New Roman" pitchFamily="18" charset="0"/>
              </a:rPr>
              <a:t>в список объектов Всемирного наследия, отметила, что Болгар – это место, которое способствует укреплению межкультурного и межрелигиозного диалога, как в России, так и за границей,  это перекресток русской и болгарской культур, культур Востока и Запада.</a:t>
            </a:r>
            <a:endParaRPr lang="ru-RU" sz="6000" b="1" dirty="0">
              <a:solidFill>
                <a:srgbClr val="C00000"/>
              </a:solidFill>
              <a:latin typeface="Bookman Old Style" pitchFamily="18" charset="0"/>
            </a:endParaRPr>
          </a:p>
        </p:txBody>
      </p:sp>
    </p:spTree>
    <p:extLst>
      <p:ext uri="{BB962C8B-B14F-4D97-AF65-F5344CB8AC3E}">
        <p14:creationId xmlns:p14="http://schemas.microsoft.com/office/powerpoint/2010/main" xmlns="" val="30516510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4DFBFAE-2B9B-4E57-882E-AECD0C6DDAA8}" type="slidenum">
              <a:rPr lang="ru-RU" smtClean="0">
                <a:solidFill>
                  <a:prstClr val="black">
                    <a:tint val="75000"/>
                  </a:prstClr>
                </a:solidFill>
              </a:rPr>
              <a:pPr>
                <a:defRPr/>
              </a:pPr>
              <a:t>17</a:t>
            </a:fld>
            <a:endParaRPr lang="ru-RU" dirty="0">
              <a:solidFill>
                <a:prstClr val="black">
                  <a:tint val="75000"/>
                </a:prstClr>
              </a:solidFill>
            </a:endParaRPr>
          </a:p>
        </p:txBody>
      </p:sp>
      <p:sp>
        <p:nvSpPr>
          <p:cNvPr id="3" name="Объект 2"/>
          <p:cNvSpPr>
            <a:spLocks noGrp="1"/>
          </p:cNvSpPr>
          <p:nvPr>
            <p:ph idx="4294967295"/>
          </p:nvPr>
        </p:nvSpPr>
        <p:spPr>
          <a:xfrm>
            <a:off x="285720" y="549275"/>
            <a:ext cx="8643998" cy="5327650"/>
          </a:xfrm>
        </p:spPr>
        <p:txBody>
          <a:bodyPr>
            <a:normAutofit fontScale="25000" lnSpcReduction="20000"/>
          </a:bodyPr>
          <a:lstStyle/>
          <a:p>
            <a:pPr marL="0" lvl="0" indent="0" eaLnBrk="0" fontAlgn="base" hangingPunct="0">
              <a:spcBef>
                <a:spcPct val="0"/>
              </a:spcBef>
              <a:spcAft>
                <a:spcPct val="0"/>
              </a:spcAft>
              <a:buClrTx/>
              <a:buSzTx/>
              <a:buNone/>
            </a:pPr>
            <a:r>
              <a:rPr lang="ru-RU" sz="2800" b="1" dirty="0" smtClean="0">
                <a:latin typeface="Times New Roman" pitchFamily="18" charset="0"/>
                <a:ea typeface="Calibri" pitchFamily="34" charset="0"/>
                <a:cs typeface="Times New Roman" pitchFamily="18" charset="0"/>
              </a:rPr>
              <a:t> </a:t>
            </a:r>
            <a:r>
              <a:rPr lang="ru-RU" sz="6400" b="1" dirty="0" smtClean="0">
                <a:solidFill>
                  <a:srgbClr val="7030A0"/>
                </a:solidFill>
                <a:latin typeface="Bookman Old Style" pitchFamily="18" charset="0"/>
                <a:ea typeface="Calibri" pitchFamily="34" charset="0"/>
                <a:cs typeface="Times New Roman" pitchFamily="18" charset="0"/>
              </a:rPr>
              <a:t>Мы понимаем, насколько важен Болгар для современных и будущих </a:t>
            </a:r>
            <a:r>
              <a:rPr lang="ru-RU" sz="6400" b="1" dirty="0" smtClean="0">
                <a:solidFill>
                  <a:srgbClr val="7030A0"/>
                </a:solidFill>
                <a:latin typeface="Bookman Old Style" pitchFamily="18" charset="0"/>
                <a:ea typeface="Calibri" pitchFamily="34" charset="0"/>
                <a:cs typeface="Times New Roman" pitchFamily="18" charset="0"/>
              </a:rPr>
              <a:t>поколений. </a:t>
            </a:r>
            <a:r>
              <a:rPr lang="ru-RU" sz="6400" b="1" dirty="0" smtClean="0">
                <a:solidFill>
                  <a:srgbClr val="7030A0"/>
                </a:solidFill>
                <a:latin typeface="Bookman Old Style" pitchFamily="18" charset="0"/>
                <a:ea typeface="Calibri" pitchFamily="34" charset="0"/>
                <a:cs typeface="Times New Roman" pitchFamily="18" charset="0"/>
              </a:rPr>
              <a:t>Мы </a:t>
            </a:r>
            <a:r>
              <a:rPr lang="ru-RU" sz="6400" b="1" dirty="0" smtClean="0">
                <a:solidFill>
                  <a:srgbClr val="7030A0"/>
                </a:solidFill>
                <a:latin typeface="Bookman Old Style" pitchFamily="18" charset="0"/>
                <a:ea typeface="Times New Roman" pitchFamily="18" charset="0"/>
                <a:cs typeface="Times New Roman" pitchFamily="18" charset="0"/>
              </a:rPr>
              <a:t>хотим, чтобы дети видели красоту родного города, преобразования, происходящие в нем каждый год, и стали гордиться своей малой Родиной. </a:t>
            </a:r>
            <a:endParaRPr lang="ru-RU" sz="6400" b="1" dirty="0" smtClean="0">
              <a:solidFill>
                <a:srgbClr val="7030A0"/>
              </a:solidFill>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7030A0"/>
                </a:solidFill>
                <a:latin typeface="Bookman Old Style" pitchFamily="18" charset="0"/>
                <a:ea typeface="Calibri" pitchFamily="34" charset="0"/>
                <a:cs typeface="Times New Roman" pitchFamily="18" charset="0"/>
              </a:rPr>
              <a:t>    Время заставляет нас искать и разрабатывать инновационные подходы в  воспитании и образовании детей.</a:t>
            </a:r>
            <a:r>
              <a:rPr lang="ru-RU" sz="6400" b="1" dirty="0" smtClean="0">
                <a:solidFill>
                  <a:srgbClr val="7030A0"/>
                </a:solidFill>
                <a:latin typeface="Bookman Old Style" pitchFamily="18" charset="0"/>
                <a:ea typeface="Times New Roman" pitchFamily="18" charset="0"/>
                <a:cs typeface="Times New Roman" pitchFamily="18" charset="0"/>
              </a:rPr>
              <a:t> </a:t>
            </a:r>
            <a:endParaRPr lang="ru-RU" sz="6400" b="1" dirty="0" smtClean="0">
              <a:solidFill>
                <a:srgbClr val="7030A0"/>
              </a:solidFill>
              <a:latin typeface="Bookman Old Style" pitchFamily="18" charset="0"/>
              <a:cs typeface="Times New Roman" pitchFamily="18" charset="0"/>
            </a:endParaRPr>
          </a:p>
          <a:p>
            <a:pPr marL="0" lvl="0" indent="0" fontAlgn="base">
              <a:spcBef>
                <a:spcPct val="0"/>
              </a:spcBef>
              <a:spcAft>
                <a:spcPct val="0"/>
              </a:spcAft>
              <a:buClrTx/>
              <a:buSzTx/>
              <a:buNone/>
            </a:pPr>
            <a:r>
              <a:rPr lang="ru-RU" sz="6400" b="1" dirty="0" smtClean="0">
                <a:solidFill>
                  <a:srgbClr val="FF0000"/>
                </a:solidFill>
                <a:latin typeface="Bookman Old Style" pitchFamily="18" charset="0"/>
                <a:ea typeface="Times New Roman" pitchFamily="18" charset="0"/>
                <a:cs typeface="Times New Roman" pitchFamily="18" charset="0"/>
              </a:rPr>
              <a:t>   В связи со всем вышеизложенным и возникла потребность в создании инновационного проекта «Маленький патриот». Данный проект предусматривает разработку      совместной     программы МБДОУ «Детский сад «Колосок» с </a:t>
            </a:r>
            <a:r>
              <a:rPr lang="ru-RU" sz="6400" b="1" dirty="0" smtClean="0">
                <a:solidFill>
                  <a:srgbClr val="FF0000"/>
                </a:solidFill>
                <a:latin typeface="Bookman Old Style" pitchFamily="18" charset="0"/>
                <a:ea typeface="Calibri" pitchFamily="34" charset="0"/>
                <a:cs typeface="Times New Roman" pitchFamily="18" charset="0"/>
              </a:rPr>
              <a:t>Болгарским государственным  историко-архитектурным  музеем-заповедником</a:t>
            </a:r>
            <a:r>
              <a:rPr lang="ru-RU" sz="6400" b="1" dirty="0" smtClean="0">
                <a:solidFill>
                  <a:srgbClr val="FF0000"/>
                </a:solidFill>
                <a:latin typeface="Bookman Old Style" pitchFamily="18" charset="0"/>
                <a:ea typeface="Times New Roman" pitchFamily="18" charset="0"/>
                <a:cs typeface="Times New Roman" pitchFamily="18" charset="0"/>
              </a:rPr>
              <a:t> по музейно-образовательной деятельности в области патриотического воспитания. </a:t>
            </a:r>
            <a:endParaRPr lang="ru-RU" sz="6400" b="1" dirty="0" smtClean="0">
              <a:solidFill>
                <a:srgbClr val="FF0000"/>
              </a:solidFill>
              <a:latin typeface="Bookman Old Style" pitchFamily="18" charset="0"/>
              <a:ea typeface="Times New Roman" pitchFamily="18" charset="0"/>
              <a:cs typeface="Times New Roman" pitchFamily="18" charset="0"/>
            </a:endParaRPr>
          </a:p>
          <a:p>
            <a:pPr marL="0" lvl="0" indent="0" fontAlgn="base">
              <a:spcBef>
                <a:spcPct val="0"/>
              </a:spcBef>
              <a:spcAft>
                <a:spcPct val="0"/>
              </a:spcAft>
              <a:buClrTx/>
              <a:buSzTx/>
              <a:buNone/>
            </a:pPr>
            <a:endParaRPr lang="ru-RU" sz="6400" dirty="0" smtClean="0">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FF0000"/>
                </a:solidFill>
                <a:latin typeface="Bookman Old Style" pitchFamily="18" charset="0"/>
                <a:ea typeface="Calibri" pitchFamily="34" charset="0"/>
                <a:cs typeface="Times New Roman" pitchFamily="18" charset="0"/>
              </a:rPr>
              <a:t>Целью</a:t>
            </a:r>
            <a:r>
              <a:rPr lang="ru-RU" sz="6400" i="1" dirty="0" smtClean="0">
                <a:solidFill>
                  <a:srgbClr val="FF0000"/>
                </a:solidFill>
                <a:latin typeface="Bookman Old Style" pitchFamily="18" charset="0"/>
                <a:ea typeface="Calibri" pitchFamily="34" charset="0"/>
                <a:cs typeface="Times New Roman" pitchFamily="18" charset="0"/>
              </a:rPr>
              <a:t> </a:t>
            </a:r>
            <a:r>
              <a:rPr lang="ru-RU" sz="6400" b="1" dirty="0" smtClean="0">
                <a:solidFill>
                  <a:srgbClr val="7030A0"/>
                </a:solidFill>
                <a:latin typeface="Bookman Old Style" pitchFamily="18" charset="0"/>
                <a:ea typeface="Calibri" pitchFamily="34" charset="0"/>
                <a:cs typeface="Times New Roman" pitchFamily="18" charset="0"/>
              </a:rPr>
              <a:t>проекта является изучение краеведения как элемента дошкольного образования и разработка активных  методов ознакомления старших дошкольников с историей родного края на основе взаимодействия дошкольного учреждения с краеведческим музеем.</a:t>
            </a:r>
            <a:endParaRPr lang="ru-RU" sz="6400" b="1" dirty="0" smtClean="0">
              <a:solidFill>
                <a:srgbClr val="7030A0"/>
              </a:solidFill>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FF0000"/>
                </a:solidFill>
                <a:latin typeface="Bookman Old Style" pitchFamily="18" charset="0"/>
                <a:ea typeface="Calibri" pitchFamily="34" charset="0"/>
                <a:cs typeface="Times New Roman" pitchFamily="18" charset="0"/>
              </a:rPr>
              <a:t>Задачи.</a:t>
            </a:r>
            <a:endParaRPr lang="ru-RU" sz="6400" dirty="0" smtClean="0">
              <a:solidFill>
                <a:srgbClr val="FF0000"/>
              </a:solidFill>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7030A0"/>
                </a:solidFill>
                <a:latin typeface="Bookman Old Style" pitchFamily="18" charset="0"/>
                <a:ea typeface="Calibri" pitchFamily="34" charset="0"/>
                <a:cs typeface="Times New Roman" pitchFamily="18" charset="0"/>
              </a:rPr>
              <a:t>1. Обосновать и в ходе работы апробировать  активные методы формирования представлений детей 4-7 лет об истории родного края на основе взаимодействия с краеведческим музеем.</a:t>
            </a:r>
            <a:endParaRPr lang="ru-RU" sz="6400" b="1" dirty="0" smtClean="0">
              <a:solidFill>
                <a:srgbClr val="7030A0"/>
              </a:solidFill>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7030A0"/>
                </a:solidFill>
                <a:latin typeface="Bookman Old Style" pitchFamily="18" charset="0"/>
                <a:ea typeface="Calibri" pitchFamily="34" charset="0"/>
                <a:cs typeface="Times New Roman" pitchFamily="18" charset="0"/>
              </a:rPr>
              <a:t>2. Использовать наряду с традиционными экскурсиями в музей, занятия в детском саду с музейными предметами, которые проводит сотрудник музея.</a:t>
            </a:r>
            <a:endParaRPr lang="ru-RU" sz="6400" b="1" dirty="0" smtClean="0">
              <a:solidFill>
                <a:srgbClr val="7030A0"/>
              </a:solidFill>
              <a:latin typeface="Bookman Old Style" pitchFamily="18" charset="0"/>
              <a:cs typeface="Times New Roman" pitchFamily="18" charset="0"/>
            </a:endParaRPr>
          </a:p>
          <a:p>
            <a:pPr marL="0" lvl="0" indent="0" eaLnBrk="0" fontAlgn="base" hangingPunct="0">
              <a:spcBef>
                <a:spcPct val="0"/>
              </a:spcBef>
              <a:spcAft>
                <a:spcPct val="0"/>
              </a:spcAft>
              <a:buClrTx/>
              <a:buSzTx/>
              <a:buNone/>
            </a:pPr>
            <a:r>
              <a:rPr lang="ru-RU" sz="6400" b="1" dirty="0" smtClean="0">
                <a:solidFill>
                  <a:srgbClr val="7030A0"/>
                </a:solidFill>
                <a:latin typeface="Bookman Old Style" pitchFamily="18" charset="0"/>
                <a:ea typeface="Calibri" pitchFamily="34" charset="0"/>
                <a:cs typeface="Times New Roman" pitchFamily="18" charset="0"/>
              </a:rPr>
              <a:t>3. Создать условия для закрепления представлений о истории Болгар, полученные на экскурсиях и занятиях, в разных видах творческой деятельности</a:t>
            </a:r>
            <a:r>
              <a:rPr lang="ru-RU" sz="6400" dirty="0" smtClean="0">
                <a:latin typeface="Bookman Old Style" pitchFamily="18" charset="0"/>
                <a:ea typeface="Calibri" pitchFamily="34" charset="0"/>
                <a:cs typeface="Times New Roman" pitchFamily="18" charset="0"/>
              </a:rPr>
              <a:t>.</a:t>
            </a:r>
            <a:endParaRPr lang="ru-RU" sz="6400" dirty="0">
              <a:latin typeface="Bookman Old Style" pitchFamily="18" charset="0"/>
            </a:endParaRPr>
          </a:p>
        </p:txBody>
      </p:sp>
    </p:spTree>
    <p:extLst>
      <p:ext uri="{BB962C8B-B14F-4D97-AF65-F5344CB8AC3E}">
        <p14:creationId xmlns:p14="http://schemas.microsoft.com/office/powerpoint/2010/main" xmlns="" val="30516510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4DFBFAE-2B9B-4E57-882E-AECD0C6DDAA8}" type="slidenum">
              <a:rPr lang="ru-RU" smtClean="0">
                <a:solidFill>
                  <a:prstClr val="black">
                    <a:tint val="75000"/>
                  </a:prstClr>
                </a:solidFill>
              </a:rPr>
              <a:pPr>
                <a:defRPr/>
              </a:pPr>
              <a:t>18</a:t>
            </a:fld>
            <a:endParaRPr lang="ru-RU" dirty="0">
              <a:solidFill>
                <a:prstClr val="black">
                  <a:tint val="75000"/>
                </a:prstClr>
              </a:solidFill>
            </a:endParaRPr>
          </a:p>
        </p:txBody>
      </p:sp>
      <p:sp>
        <p:nvSpPr>
          <p:cNvPr id="3" name="Объект 2"/>
          <p:cNvSpPr>
            <a:spLocks noGrp="1"/>
          </p:cNvSpPr>
          <p:nvPr>
            <p:ph idx="4294967295"/>
          </p:nvPr>
        </p:nvSpPr>
        <p:spPr>
          <a:xfrm>
            <a:off x="539552" y="549275"/>
            <a:ext cx="8208912" cy="5327650"/>
          </a:xfrm>
        </p:spPr>
        <p:txBody>
          <a:bodyPr>
            <a:normAutofit fontScale="92500"/>
          </a:bodyPr>
          <a:lstStyle/>
          <a:p>
            <a:pPr marL="0" indent="0" algn="ctr">
              <a:buNone/>
            </a:pPr>
            <a:r>
              <a:rPr lang="ru-RU" sz="2800" b="1" dirty="0">
                <a:solidFill>
                  <a:srgbClr val="7030A0"/>
                </a:solidFill>
                <a:latin typeface="Bookman Old Style" pitchFamily="18" charset="0"/>
              </a:rPr>
              <a:t>Формы взаимодействия педагогического коллектива </a:t>
            </a:r>
            <a:r>
              <a:rPr lang="ru-RU" sz="2800" b="1" dirty="0" smtClean="0">
                <a:solidFill>
                  <a:srgbClr val="7030A0"/>
                </a:solidFill>
                <a:latin typeface="Bookman Old Style" pitchFamily="18" charset="0"/>
              </a:rPr>
              <a:t>с семьями детей.</a:t>
            </a:r>
          </a:p>
          <a:p>
            <a:pPr marL="0" indent="0">
              <a:buNone/>
            </a:pPr>
            <a:r>
              <a:rPr lang="ru-RU" sz="1800" dirty="0" smtClean="0">
                <a:latin typeface="Bookman Old Style" pitchFamily="18" charset="0"/>
              </a:rPr>
              <a:t>В </a:t>
            </a:r>
            <a:r>
              <a:rPr lang="ru-RU" sz="1800" dirty="0">
                <a:latin typeface="Bookman Old Style" pitchFamily="18" charset="0"/>
              </a:rPr>
              <a:t>соответствии с законом Российской Федерации «Об образовании», федеральными образовательными стандартами дошкольного образования, Уставом </a:t>
            </a:r>
            <a:r>
              <a:rPr lang="ru-RU" sz="1800" dirty="0" smtClean="0">
                <a:latin typeface="Bookman Old Style" pitchFamily="18" charset="0"/>
              </a:rPr>
              <a:t>МБДОУ «Детский сад «Колосок» </a:t>
            </a:r>
            <a:r>
              <a:rPr lang="ru-RU" sz="1800" dirty="0">
                <a:latin typeface="Bookman Old Style" pitchFamily="18" charset="0"/>
              </a:rPr>
              <a:t>одной из основных задач  является взаимодействие с семьей для обеспечения полноценного развития и реализации личности ребенка.  Особое место уделяется </a:t>
            </a:r>
            <a:r>
              <a:rPr lang="ru-RU" sz="1800" dirty="0" smtClean="0">
                <a:latin typeface="Bookman Old Style" pitchFamily="18" charset="0"/>
              </a:rPr>
              <a:t>патриотическому и </a:t>
            </a:r>
            <a:r>
              <a:rPr lang="ru-RU" sz="1800" dirty="0">
                <a:latin typeface="Bookman Old Style" pitchFamily="18" charset="0"/>
              </a:rPr>
              <a:t>психолого-педагогическому просвещению родителей (законных представителей) детей</a:t>
            </a:r>
            <a:r>
              <a:rPr lang="ru-RU" sz="1800" dirty="0" smtClean="0">
                <a:latin typeface="Bookman Old Style" pitchFamily="18" charset="0"/>
              </a:rPr>
              <a:t>. </a:t>
            </a:r>
            <a:endParaRPr lang="ru-RU" sz="1800" dirty="0">
              <a:latin typeface="Bookman Old Style" pitchFamily="18" charset="0"/>
            </a:endParaRPr>
          </a:p>
          <a:p>
            <a:pPr marL="0" indent="0" algn="ctr">
              <a:buNone/>
            </a:pPr>
            <a:r>
              <a:rPr lang="ru-RU" sz="1800" b="1" dirty="0">
                <a:latin typeface="Bookman Old Style" pitchFamily="18" charset="0"/>
              </a:rPr>
              <a:t>В основу совместной деятельности семьи и дошкольного учреждения заложены следующие принципы:</a:t>
            </a:r>
          </a:p>
          <a:p>
            <a:r>
              <a:rPr lang="ru-RU" sz="1800" dirty="0">
                <a:latin typeface="Bookman Old Style" pitchFamily="18" charset="0"/>
              </a:rPr>
              <a:t>единый подход к процессу воспитания ребёнка;</a:t>
            </a:r>
          </a:p>
          <a:p>
            <a:r>
              <a:rPr lang="ru-RU" sz="1800" dirty="0">
                <a:latin typeface="Bookman Old Style" pitchFamily="18" charset="0"/>
              </a:rPr>
              <a:t>открытость дошкольного учреждения для родителей;</a:t>
            </a:r>
          </a:p>
          <a:p>
            <a:r>
              <a:rPr lang="ru-RU" sz="1800" dirty="0">
                <a:latin typeface="Bookman Old Style" pitchFamily="18" charset="0"/>
              </a:rPr>
              <a:t>взаимное доверие  во взаимоотношениях педагогов и родителей;</a:t>
            </a:r>
          </a:p>
          <a:p>
            <a:r>
              <a:rPr lang="ru-RU" sz="1800" dirty="0">
                <a:latin typeface="Bookman Old Style" pitchFamily="18" charset="0"/>
              </a:rPr>
              <a:t>уважение и доброжелательность друг к другу;</a:t>
            </a:r>
          </a:p>
          <a:p>
            <a:r>
              <a:rPr lang="ru-RU" sz="1800" dirty="0">
                <a:latin typeface="Bookman Old Style" pitchFamily="18" charset="0"/>
              </a:rPr>
              <a:t>дифференцированный подход к каждой семье;</a:t>
            </a:r>
          </a:p>
          <a:p>
            <a:r>
              <a:rPr lang="ru-RU" sz="1800" dirty="0">
                <a:latin typeface="Bookman Old Style" pitchFamily="18" charset="0"/>
              </a:rPr>
              <a:t>равно ответственность родителей и педагогов. </a:t>
            </a:r>
          </a:p>
          <a:p>
            <a:endParaRPr lang="ru-RU" dirty="0"/>
          </a:p>
        </p:txBody>
      </p:sp>
    </p:spTree>
    <p:extLst>
      <p:ext uri="{BB962C8B-B14F-4D97-AF65-F5344CB8AC3E}">
        <p14:creationId xmlns:p14="http://schemas.microsoft.com/office/powerpoint/2010/main" xmlns="" val="30516510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395536" y="548680"/>
            <a:ext cx="8208912" cy="5607645"/>
          </a:xfrm>
        </p:spPr>
        <p:txBody>
          <a:bodyPr>
            <a:normAutofit/>
          </a:bodyPr>
          <a:lstStyle/>
          <a:p>
            <a:pPr marL="109728" indent="0" algn="ctr">
              <a:buNone/>
            </a:pPr>
            <a:r>
              <a:rPr lang="ru-RU" sz="2400" b="1" dirty="0" smtClean="0">
                <a:latin typeface="Bookman Old Style" pitchFamily="18" charset="0"/>
              </a:rPr>
              <a:t>Условия реализации Программы должны обеспечивать полноценное развитие личности во всех основных образовательных областях, через:</a:t>
            </a:r>
            <a:endParaRPr lang="ru-RU" sz="2400" b="1" dirty="0">
              <a:latin typeface="Bookman Old Style" pitchFamily="18" charset="0"/>
            </a:endParaRPr>
          </a:p>
        </p:txBody>
      </p:sp>
      <p:sp>
        <p:nvSpPr>
          <p:cNvPr id="5" name="Семиугольник 4"/>
          <p:cNvSpPr/>
          <p:nvPr/>
        </p:nvSpPr>
        <p:spPr>
          <a:xfrm>
            <a:off x="714348" y="2786058"/>
            <a:ext cx="1785950" cy="1571636"/>
          </a:xfrm>
          <a:prstGeom prst="heptagon">
            <a:avLst/>
          </a:prstGeom>
          <a:solidFill>
            <a:srgbClr val="FEB0F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prstClr val="black"/>
                </a:solidFill>
                <a:latin typeface="Times New Roman" pitchFamily="18" charset="0"/>
                <a:cs typeface="Times New Roman" pitchFamily="18" charset="0"/>
              </a:rPr>
              <a:t>Различные виды детской деятельности</a:t>
            </a:r>
            <a:endParaRPr lang="ru-RU" sz="1600" b="1" dirty="0">
              <a:solidFill>
                <a:prstClr val="black"/>
              </a:solidFill>
              <a:latin typeface="Times New Roman" pitchFamily="18" charset="0"/>
              <a:cs typeface="Times New Roman" pitchFamily="18" charset="0"/>
            </a:endParaRPr>
          </a:p>
        </p:txBody>
      </p:sp>
      <p:sp>
        <p:nvSpPr>
          <p:cNvPr id="7" name="Семиугольник 6"/>
          <p:cNvSpPr/>
          <p:nvPr/>
        </p:nvSpPr>
        <p:spPr>
          <a:xfrm rot="1337172">
            <a:off x="2086811" y="3640705"/>
            <a:ext cx="1860221" cy="1634752"/>
          </a:xfrm>
          <a:prstGeom prst="heptagon">
            <a:avLst/>
          </a:prstGeom>
          <a:solidFill>
            <a:srgbClr val="67B7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prstClr val="black"/>
                </a:solidFill>
                <a:latin typeface="Times New Roman" pitchFamily="18" charset="0"/>
                <a:cs typeface="Times New Roman" pitchFamily="18" charset="0"/>
              </a:rPr>
              <a:t>Режимные моменты</a:t>
            </a:r>
            <a:endParaRPr lang="ru-RU" sz="1600" b="1" dirty="0">
              <a:solidFill>
                <a:prstClr val="black"/>
              </a:solidFill>
              <a:latin typeface="Times New Roman" pitchFamily="18" charset="0"/>
              <a:cs typeface="Times New Roman" pitchFamily="18" charset="0"/>
            </a:endParaRPr>
          </a:p>
        </p:txBody>
      </p:sp>
      <p:sp>
        <p:nvSpPr>
          <p:cNvPr id="8" name="Семиугольник 7"/>
          <p:cNvSpPr/>
          <p:nvPr/>
        </p:nvSpPr>
        <p:spPr>
          <a:xfrm rot="21370204">
            <a:off x="3694168" y="3923300"/>
            <a:ext cx="1880729" cy="1585789"/>
          </a:xfrm>
          <a:prstGeom prst="heptagon">
            <a:avLst/>
          </a:prstGeom>
          <a:solidFill>
            <a:srgbClr val="C1C95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prstClr val="black"/>
                </a:solidFill>
              </a:rPr>
              <a:t>Самостоятельная деятельность</a:t>
            </a:r>
            <a:endParaRPr lang="ru-RU" sz="1400" b="1" dirty="0">
              <a:solidFill>
                <a:prstClr val="black"/>
              </a:solidFill>
            </a:endParaRPr>
          </a:p>
        </p:txBody>
      </p:sp>
      <p:sp>
        <p:nvSpPr>
          <p:cNvPr id="9" name="Семиугольник 8"/>
          <p:cNvSpPr/>
          <p:nvPr/>
        </p:nvSpPr>
        <p:spPr>
          <a:xfrm rot="1412722">
            <a:off x="5368653" y="3581123"/>
            <a:ext cx="1789596" cy="1500198"/>
          </a:xfrm>
          <a:prstGeom prst="heptagon">
            <a:avLst/>
          </a:prstGeom>
          <a:solidFill>
            <a:srgbClr val="FC22F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prstClr val="black"/>
                </a:solidFill>
                <a:latin typeface="Times New Roman" pitchFamily="18" charset="0"/>
                <a:cs typeface="Times New Roman" pitchFamily="18" charset="0"/>
              </a:rPr>
              <a:t>Взаимодействие с родителями</a:t>
            </a:r>
            <a:endParaRPr lang="ru-RU" sz="1400" b="1" dirty="0">
              <a:solidFill>
                <a:prstClr val="black"/>
              </a:solidFill>
              <a:latin typeface="Times New Roman" pitchFamily="18" charset="0"/>
              <a:cs typeface="Times New Roman" pitchFamily="18" charset="0"/>
            </a:endParaRPr>
          </a:p>
        </p:txBody>
      </p:sp>
      <p:sp>
        <p:nvSpPr>
          <p:cNvPr id="10" name="Овал 9"/>
          <p:cNvSpPr/>
          <p:nvPr/>
        </p:nvSpPr>
        <p:spPr>
          <a:xfrm>
            <a:off x="6072198" y="2500306"/>
            <a:ext cx="1643074" cy="1428760"/>
          </a:xfrm>
          <a:prstGeom prst="ellipse">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prstClr val="black"/>
                </a:solidFill>
              </a:rPr>
              <a:t>● ●</a:t>
            </a:r>
          </a:p>
          <a:p>
            <a:pPr algn="ctr"/>
            <a:r>
              <a:rPr lang="ru-RU" dirty="0" smtClean="0">
                <a:solidFill>
                  <a:prstClr val="black"/>
                </a:solidFill>
              </a:rPr>
              <a:t>○</a:t>
            </a:r>
          </a:p>
          <a:p>
            <a:pPr algn="ctr"/>
            <a:endParaRPr lang="ru-RU" dirty="0" smtClean="0">
              <a:solidFill>
                <a:prstClr val="black"/>
              </a:solidFill>
            </a:endParaRPr>
          </a:p>
        </p:txBody>
      </p:sp>
      <p:sp>
        <p:nvSpPr>
          <p:cNvPr id="11" name="Дуга 10"/>
          <p:cNvSpPr/>
          <p:nvPr/>
        </p:nvSpPr>
        <p:spPr>
          <a:xfrm rot="11956245">
            <a:off x="6572264" y="3500438"/>
            <a:ext cx="714380" cy="142876"/>
          </a:xfrm>
          <a:prstGeom prst="arc">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Tree>
    <p:extLst>
      <p:ext uri="{BB962C8B-B14F-4D97-AF65-F5344CB8AC3E}">
        <p14:creationId xmlns:p14="http://schemas.microsoft.com/office/powerpoint/2010/main" xmlns="" val="2666382104"/>
      </p:ext>
    </p:extLst>
  </p:cSld>
  <p:clrMapOvr>
    <a:masterClrMapping/>
  </p:clrMapOvr>
  <p:transition>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pPr marL="109728" indent="0">
              <a:buNone/>
            </a:pPr>
            <a:r>
              <a:rPr lang="ru-RU" b="1" dirty="0">
                <a:solidFill>
                  <a:srgbClr val="0070C0"/>
                </a:solidFill>
                <a:latin typeface="Bookman Old Style" pitchFamily="18" charset="0"/>
              </a:rPr>
              <a:t>В данной презентации мы познакомим Вас</a:t>
            </a:r>
            <a:r>
              <a:rPr lang="ru-RU" b="1" dirty="0" smtClean="0">
                <a:solidFill>
                  <a:srgbClr val="0070C0"/>
                </a:solidFill>
                <a:latin typeface="Bookman Old Style" pitchFamily="18" charset="0"/>
              </a:rPr>
              <a:t>:</a:t>
            </a:r>
          </a:p>
          <a:p>
            <a:r>
              <a:rPr lang="ru-RU" b="1" dirty="0" smtClean="0">
                <a:latin typeface="Bookman Old Style" pitchFamily="18" charset="0"/>
              </a:rPr>
              <a:t>С </a:t>
            </a:r>
            <a:r>
              <a:rPr lang="ru-RU" b="1" dirty="0">
                <a:latin typeface="Bookman Old Style" pitchFamily="18" charset="0"/>
              </a:rPr>
              <a:t>понятием образовательная программа и для чего она необходима</a:t>
            </a:r>
            <a:r>
              <a:rPr lang="ru-RU" b="1" dirty="0" smtClean="0">
                <a:latin typeface="Bookman Old Style" pitchFamily="18" charset="0"/>
              </a:rPr>
              <a:t>?</a:t>
            </a:r>
          </a:p>
          <a:p>
            <a:r>
              <a:rPr lang="ru-RU" b="1" dirty="0" smtClean="0">
                <a:latin typeface="Bookman Old Style" pitchFamily="18" charset="0"/>
              </a:rPr>
              <a:t>Моделью образовательной программы.</a:t>
            </a:r>
          </a:p>
          <a:p>
            <a:r>
              <a:rPr lang="ru-RU" b="1" dirty="0" smtClean="0">
                <a:latin typeface="Bookman Old Style" pitchFamily="18" charset="0"/>
              </a:rPr>
              <a:t>Основными направлениями развития детей и образовательными областями. </a:t>
            </a:r>
            <a:endParaRPr lang="ru-RU" b="1" dirty="0">
              <a:latin typeface="Bookman Old Style" pitchFamily="18" charset="0"/>
            </a:endParaRPr>
          </a:p>
          <a:p>
            <a:r>
              <a:rPr lang="ru-RU" b="1" dirty="0" smtClean="0">
                <a:latin typeface="Bookman Old Style" pitchFamily="18" charset="0"/>
              </a:rPr>
              <a:t>Разделами основной образовательной программы дошкольного образования</a:t>
            </a:r>
          </a:p>
          <a:p>
            <a:r>
              <a:rPr lang="ru-RU" b="1" dirty="0" smtClean="0">
                <a:latin typeface="Bookman Old Style" pitchFamily="18" charset="0"/>
              </a:rPr>
              <a:t>Формами </a:t>
            </a:r>
            <a:r>
              <a:rPr lang="ru-RU" b="1" dirty="0">
                <a:latin typeface="Bookman Old Style" pitchFamily="18" charset="0"/>
              </a:rPr>
              <a:t>взаимодействия педагогического коллектива с </a:t>
            </a:r>
            <a:r>
              <a:rPr lang="ru-RU" b="1" dirty="0" smtClean="0">
                <a:latin typeface="Bookman Old Style" pitchFamily="18" charset="0"/>
              </a:rPr>
              <a:t>семьями детей.</a:t>
            </a:r>
            <a:endParaRPr lang="ru-RU" b="1" dirty="0">
              <a:latin typeface="Bookman Old Style" pitchFamily="18" charset="0"/>
            </a:endParaRPr>
          </a:p>
          <a:p>
            <a:endParaRPr lang="ru-RU" dirty="0"/>
          </a:p>
        </p:txBody>
      </p:sp>
      <p:sp>
        <p:nvSpPr>
          <p:cNvPr id="3" name="Заголовок 2"/>
          <p:cNvSpPr>
            <a:spLocks noGrp="1"/>
          </p:cNvSpPr>
          <p:nvPr>
            <p:ph type="title"/>
          </p:nvPr>
        </p:nvSpPr>
        <p:spPr/>
        <p:txBody>
          <a:bodyPr/>
          <a:lstStyle/>
          <a:p>
            <a:pPr algn="ctr"/>
            <a:r>
              <a:rPr lang="ru-RU" dirty="0" smtClean="0">
                <a:solidFill>
                  <a:srgbClr val="0070C0"/>
                </a:solidFill>
                <a:latin typeface="Bookman Old Style" pitchFamily="18" charset="0"/>
              </a:rPr>
              <a:t>Уважаемые родители!</a:t>
            </a:r>
            <a:endParaRPr lang="ru-RU" dirty="0">
              <a:solidFill>
                <a:srgbClr val="0070C0"/>
              </a:solidFill>
              <a:latin typeface="Bookman Old Style" pitchFamily="18" charset="0"/>
            </a:endParaRPr>
          </a:p>
        </p:txBody>
      </p:sp>
    </p:spTree>
    <p:extLst>
      <p:ext uri="{BB962C8B-B14F-4D97-AF65-F5344CB8AC3E}">
        <p14:creationId xmlns:p14="http://schemas.microsoft.com/office/powerpoint/2010/main" xmlns="" val="30628770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4282" y="1643050"/>
            <a:ext cx="8643998" cy="2872205"/>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8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Bookman Old Style" pitchFamily="18" charset="0"/>
              </a:rPr>
              <a:t>Спасибо, </a:t>
            </a:r>
            <a:r>
              <a:rPr lang="ru-RU" sz="88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Bookman Old Style" pitchFamily="18" charset="0"/>
              </a:rPr>
              <a:t>что </a:t>
            </a:r>
            <a:endParaRPr lang="ru-RU" sz="8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Bookman Old Style" pitchFamily="18" charset="0"/>
            </a:endParaRPr>
          </a:p>
          <a:p>
            <a:pPr algn="ctr"/>
            <a:r>
              <a:rPr lang="ru-RU" sz="8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Bookman Old Style" pitchFamily="18" charset="0"/>
              </a:rPr>
              <a:t>Вы </a:t>
            </a:r>
            <a:r>
              <a:rPr lang="ru-RU" sz="88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Bookman Old Style" pitchFamily="18" charset="0"/>
              </a:rPr>
              <a:t>с нами!</a:t>
            </a:r>
          </a:p>
        </p:txBody>
      </p:sp>
    </p:spTree>
    <p:extLst>
      <p:ext uri="{BB962C8B-B14F-4D97-AF65-F5344CB8AC3E}">
        <p14:creationId xmlns:p14="http://schemas.microsoft.com/office/powerpoint/2010/main" xmlns="" val="2586665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Содержимое 4"/>
          <p:cNvSpPr>
            <a:spLocks noGrp="1"/>
          </p:cNvSpPr>
          <p:nvPr>
            <p:ph idx="1"/>
          </p:nvPr>
        </p:nvSpPr>
        <p:spPr>
          <a:xfrm>
            <a:off x="395288" y="3071810"/>
            <a:ext cx="8748712" cy="3298828"/>
          </a:xfrm>
        </p:spPr>
        <p:txBody>
          <a:bodyPr>
            <a:normAutofit fontScale="92500" lnSpcReduction="10000"/>
          </a:bodyPr>
          <a:lstStyle/>
          <a:p>
            <a:pPr marL="0" indent="0" algn="ctr" eaLnBrk="1" hangingPunct="1">
              <a:buFontTx/>
              <a:buNone/>
            </a:pPr>
            <a:r>
              <a:rPr lang="ru-RU" altLang="ru-RU" b="1" dirty="0" smtClean="0">
                <a:solidFill>
                  <a:srgbClr val="0070C0"/>
                </a:solidFill>
                <a:latin typeface="Bookman Old Style" pitchFamily="18" charset="0"/>
              </a:rPr>
              <a:t>Программа разрабатывается,  утверждается</a:t>
            </a:r>
            <a:r>
              <a:rPr lang="en-US" altLang="ru-RU" b="1" dirty="0" smtClean="0">
                <a:solidFill>
                  <a:srgbClr val="0070C0"/>
                </a:solidFill>
                <a:latin typeface="Bookman Old Style" pitchFamily="18" charset="0"/>
              </a:rPr>
              <a:t> </a:t>
            </a:r>
            <a:r>
              <a:rPr lang="ru-RU" altLang="ru-RU" b="1" dirty="0" smtClean="0">
                <a:solidFill>
                  <a:srgbClr val="0070C0"/>
                </a:solidFill>
                <a:latin typeface="Bookman Old Style" pitchFamily="18" charset="0"/>
              </a:rPr>
              <a:t>и реализуется в дошкольном образовательном учреждении: </a:t>
            </a:r>
          </a:p>
          <a:p>
            <a:pPr marL="400050" lvl="1" indent="0" eaLnBrk="1" hangingPunct="1">
              <a:buFont typeface="Arial" pitchFamily="34" charset="0"/>
              <a:buChar char="•"/>
            </a:pPr>
            <a:r>
              <a:rPr lang="en-US" altLang="ru-RU" sz="2400" b="1" dirty="0" smtClean="0">
                <a:latin typeface="Bookman Old Style" pitchFamily="18" charset="0"/>
                <a:cs typeface="Times New Roman" pitchFamily="18" charset="0"/>
              </a:rPr>
              <a:t> </a:t>
            </a:r>
            <a:r>
              <a:rPr lang="ru-RU" altLang="ru-RU" sz="2400" b="1" i="1" dirty="0" smtClean="0">
                <a:solidFill>
                  <a:srgbClr val="7030A0"/>
                </a:solidFill>
                <a:latin typeface="Bookman Old Style" pitchFamily="18" charset="0"/>
                <a:cs typeface="Times New Roman" pitchFamily="18" charset="0"/>
              </a:rPr>
              <a:t>в соответствии </a:t>
            </a:r>
            <a:r>
              <a:rPr lang="ru-RU" altLang="ru-RU" sz="2400" b="1" i="1" dirty="0" smtClean="0">
                <a:latin typeface="Bookman Old Style" pitchFamily="18" charset="0"/>
                <a:cs typeface="Times New Roman" pitchFamily="18" charset="0"/>
              </a:rPr>
              <a:t>с федеральным государственным    образовательным стандартом дошкольного образования</a:t>
            </a:r>
          </a:p>
          <a:p>
            <a:pPr marL="400050" lvl="1" indent="0" eaLnBrk="1" hangingPunct="1">
              <a:buFont typeface="Arial" pitchFamily="34" charset="0"/>
              <a:buChar char="•"/>
            </a:pPr>
            <a:r>
              <a:rPr lang="en-US" altLang="ru-RU" sz="2400" b="1" i="1" dirty="0" smtClean="0">
                <a:latin typeface="Bookman Old Style" pitchFamily="18" charset="0"/>
                <a:cs typeface="Times New Roman" pitchFamily="18" charset="0"/>
              </a:rPr>
              <a:t> </a:t>
            </a:r>
            <a:r>
              <a:rPr lang="ru-RU" altLang="ru-RU" sz="2400" b="1" i="1" dirty="0" smtClean="0">
                <a:solidFill>
                  <a:srgbClr val="7030A0"/>
                </a:solidFill>
                <a:latin typeface="Bookman Old Style" pitchFamily="18" charset="0"/>
                <a:cs typeface="Times New Roman" pitchFamily="18" charset="0"/>
              </a:rPr>
              <a:t>с учетом соответствующей </a:t>
            </a:r>
            <a:r>
              <a:rPr lang="ru-RU" altLang="ru-RU" sz="2400" b="1" i="1" dirty="0" smtClean="0">
                <a:latin typeface="Bookman Old Style" pitchFamily="18" charset="0"/>
                <a:cs typeface="Times New Roman" pitchFamily="18" charset="0"/>
              </a:rPr>
              <a:t>примерной основной образовательной программы дошкольного образования</a:t>
            </a:r>
            <a:endParaRPr lang="ru-RU" altLang="ru-RU" sz="2400" b="1" i="1" dirty="0" smtClean="0">
              <a:latin typeface="Bookman Old Style" pitchFamily="18" charset="0"/>
            </a:endParaRPr>
          </a:p>
        </p:txBody>
      </p:sp>
      <p:sp>
        <p:nvSpPr>
          <p:cNvPr id="4" name="Номер слайда 3"/>
          <p:cNvSpPr>
            <a:spLocks noGrp="1"/>
          </p:cNvSpPr>
          <p:nvPr>
            <p:ph type="sldNum" sz="quarter" idx="12"/>
          </p:nvPr>
        </p:nvSpPr>
        <p:spPr/>
        <p:txBody>
          <a:bodyPr/>
          <a:lstStyle/>
          <a:p>
            <a:pPr>
              <a:defRPr/>
            </a:pPr>
            <a:fld id="{E353DAD8-4CF8-4C50-A49C-563D602BCF75}" type="slidenum">
              <a:rPr lang="ru-RU" smtClean="0"/>
              <a:pPr>
                <a:defRPr/>
              </a:pPr>
              <a:t>3</a:t>
            </a:fld>
            <a:endParaRPr lang="ru-RU"/>
          </a:p>
        </p:txBody>
      </p:sp>
      <p:sp>
        <p:nvSpPr>
          <p:cNvPr id="2" name="Прямоугольник 1"/>
          <p:cNvSpPr/>
          <p:nvPr/>
        </p:nvSpPr>
        <p:spPr>
          <a:xfrm>
            <a:off x="142844" y="285728"/>
            <a:ext cx="8786874" cy="2677656"/>
          </a:xfrm>
          <a:prstGeom prst="rect">
            <a:avLst/>
          </a:prstGeom>
        </p:spPr>
        <p:txBody>
          <a:bodyPr wrap="square">
            <a:spAutoFit/>
          </a:bodyPr>
          <a:lstStyle/>
          <a:p>
            <a:pPr algn="ctr"/>
            <a:r>
              <a:rPr lang="ru-RU" sz="2400" b="1" dirty="0">
                <a:latin typeface="Bookman Old Style" pitchFamily="18" charset="0"/>
              </a:rPr>
              <a:t>Основная общеобразовательная программа</a:t>
            </a:r>
          </a:p>
          <a:p>
            <a:pPr algn="ctr"/>
            <a:r>
              <a:rPr lang="ru-RU" sz="2400" b="1" dirty="0">
                <a:latin typeface="Bookman Old Style" pitchFamily="18" charset="0"/>
              </a:rPr>
              <a:t> это нормативно-управленческий документ дошкольного учреждения, характеризующий специфику содержания образования, особенности организации воспитательно-образовательного процесса, характер оказываемых </a:t>
            </a:r>
            <a:r>
              <a:rPr lang="ru-RU" sz="2400" b="1" dirty="0" smtClean="0">
                <a:latin typeface="Bookman Old Style" pitchFamily="18" charset="0"/>
              </a:rPr>
              <a:t>образовательных</a:t>
            </a:r>
            <a:r>
              <a:rPr lang="ru-RU" sz="2400" b="1" dirty="0">
                <a:latin typeface="Bookman Old Style" pitchFamily="18" charset="0"/>
              </a:rPr>
              <a:t> </a:t>
            </a:r>
            <a:r>
              <a:rPr lang="ru-RU" sz="2400" b="1" dirty="0" smtClean="0">
                <a:latin typeface="Bookman Old Style" pitchFamily="18" charset="0"/>
              </a:rPr>
              <a:t>услуг</a:t>
            </a:r>
            <a:endParaRPr lang="ru-RU" sz="2400" b="1" dirty="0">
              <a:latin typeface="Bookman Old Style" pitchFamily="18" charset="0"/>
            </a:endParaRPr>
          </a:p>
        </p:txBody>
      </p:sp>
    </p:spTree>
    <p:extLst>
      <p:ext uri="{BB962C8B-B14F-4D97-AF65-F5344CB8AC3E}">
        <p14:creationId xmlns:p14="http://schemas.microsoft.com/office/powerpoint/2010/main" xmlns="" val="20175018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214290"/>
            <a:ext cx="8715436" cy="6647974"/>
          </a:xfrm>
          <a:prstGeom prst="rect">
            <a:avLst/>
          </a:prstGeom>
        </p:spPr>
        <p:txBody>
          <a:bodyPr wrap="square">
            <a:spAutoFit/>
          </a:bodyPr>
          <a:lstStyle/>
          <a:p>
            <a:pPr algn="ctr"/>
            <a:r>
              <a:rPr lang="ru-RU" sz="2400" b="1" dirty="0">
                <a:solidFill>
                  <a:srgbClr val="008000"/>
                </a:solidFill>
                <a:latin typeface="Bookman Old Style" pitchFamily="18" charset="0"/>
              </a:rPr>
              <a:t>Образовательная программа </a:t>
            </a:r>
          </a:p>
          <a:p>
            <a:pPr algn="ctr"/>
            <a:r>
              <a:rPr lang="ru-RU" sz="2000" b="1" dirty="0">
                <a:solidFill>
                  <a:srgbClr val="7030A0"/>
                </a:solidFill>
                <a:latin typeface="Bookman Old Style" pitchFamily="18" charset="0"/>
              </a:rPr>
              <a:t>учитывает образовательные потребности, </a:t>
            </a:r>
            <a:r>
              <a:rPr lang="ru-RU" sz="2000" b="1" dirty="0" smtClean="0">
                <a:solidFill>
                  <a:srgbClr val="7030A0"/>
                </a:solidFill>
                <a:latin typeface="Bookman Old Style" pitchFamily="18" charset="0"/>
              </a:rPr>
              <a:t>интересы и мотивы воспитанников</a:t>
            </a:r>
            <a:r>
              <a:rPr lang="ru-RU" sz="2000" b="1" dirty="0">
                <a:solidFill>
                  <a:srgbClr val="7030A0"/>
                </a:solidFill>
                <a:latin typeface="Bookman Old Style" pitchFamily="18" charset="0"/>
              </a:rPr>
              <a:t>, их родителей </a:t>
            </a:r>
            <a:endParaRPr lang="ru-RU" sz="2000" b="1" dirty="0" smtClean="0">
              <a:solidFill>
                <a:srgbClr val="7030A0"/>
              </a:solidFill>
              <a:latin typeface="Bookman Old Style" pitchFamily="18" charset="0"/>
            </a:endParaRPr>
          </a:p>
          <a:p>
            <a:pPr algn="ctr"/>
            <a:r>
              <a:rPr lang="ru-RU" sz="2000" b="1" dirty="0" smtClean="0">
                <a:solidFill>
                  <a:srgbClr val="7030A0"/>
                </a:solidFill>
                <a:latin typeface="Bookman Old Style" pitchFamily="18" charset="0"/>
              </a:rPr>
              <a:t>(</a:t>
            </a:r>
            <a:r>
              <a:rPr lang="ru-RU" sz="2000" b="1" dirty="0">
                <a:solidFill>
                  <a:srgbClr val="7030A0"/>
                </a:solidFill>
                <a:latin typeface="Bookman Old Style" pitchFamily="18" charset="0"/>
              </a:rPr>
              <a:t>законных представителей)</a:t>
            </a:r>
          </a:p>
          <a:p>
            <a:pPr algn="ctr"/>
            <a:endParaRPr lang="ru-RU" b="1" dirty="0" smtClean="0">
              <a:solidFill>
                <a:prstClr val="black"/>
              </a:solidFill>
              <a:latin typeface="Calibri"/>
            </a:endParaRPr>
          </a:p>
          <a:p>
            <a:pPr algn="ctr"/>
            <a:r>
              <a:rPr lang="ru-RU" b="1" dirty="0" smtClean="0">
                <a:solidFill>
                  <a:srgbClr val="FF0000"/>
                </a:solidFill>
                <a:latin typeface="Bookman Old Style" pitchFamily="18" charset="0"/>
              </a:rPr>
              <a:t>Образовательная  </a:t>
            </a:r>
            <a:r>
              <a:rPr lang="ru-RU" b="1" dirty="0">
                <a:solidFill>
                  <a:srgbClr val="FF0000"/>
                </a:solidFill>
                <a:latin typeface="Bookman Old Style" pitchFamily="18" charset="0"/>
              </a:rPr>
              <a:t>программа МБДОУ </a:t>
            </a:r>
            <a:r>
              <a:rPr lang="ru-RU" b="1" dirty="0" smtClean="0">
                <a:solidFill>
                  <a:srgbClr val="FF0000"/>
                </a:solidFill>
                <a:latin typeface="Bookman Old Style" pitchFamily="18" charset="0"/>
              </a:rPr>
              <a:t>«Детский сад  «Колосок» разработана в соответствии с : </a:t>
            </a:r>
          </a:p>
          <a:p>
            <a:pPr algn="just"/>
            <a:endParaRPr lang="ru-RU" b="1" dirty="0">
              <a:solidFill>
                <a:prstClr val="black"/>
              </a:solidFill>
              <a:latin typeface="Calibri"/>
            </a:endParaRPr>
          </a:p>
          <a:p>
            <a:pPr lvl="0" fontAlgn="base"/>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Законом </a:t>
            </a:r>
            <a:r>
              <a:rPr lang="ru-RU" b="1" dirty="0">
                <a:latin typeface="Times New Roman" panose="02020603050405020304" pitchFamily="18" charset="0"/>
                <a:cs typeface="Times New Roman" panose="02020603050405020304" pitchFamily="18" charset="0"/>
              </a:rPr>
              <a:t>Российской Федерации от 29.12.2012 № 273-ФЗ «Об образовании </a:t>
            </a:r>
            <a:r>
              <a:rPr lang="ru-RU" b="1" dirty="0" smtClean="0">
                <a:latin typeface="Times New Roman" panose="02020603050405020304" pitchFamily="18" charset="0"/>
                <a:cs typeface="Times New Roman" panose="02020603050405020304" pitchFamily="18" charset="0"/>
              </a:rPr>
              <a:t>в Российской </a:t>
            </a:r>
            <a:r>
              <a:rPr lang="ru-RU" b="1" dirty="0">
                <a:latin typeface="Times New Roman" panose="02020603050405020304" pitchFamily="18" charset="0"/>
                <a:cs typeface="Times New Roman" panose="02020603050405020304" pitchFamily="18" charset="0"/>
              </a:rPr>
              <a:t>Федерации»;</a:t>
            </a:r>
          </a:p>
          <a:p>
            <a:pPr lvl="0" fontAlgn="base"/>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 Санитарно-эпидемиологическими </a:t>
            </a:r>
            <a:r>
              <a:rPr lang="ru-RU" b="1" dirty="0">
                <a:latin typeface="Times New Roman" panose="02020603050405020304" pitchFamily="18" charset="0"/>
                <a:cs typeface="Times New Roman" panose="02020603050405020304" pitchFamily="18" charset="0"/>
              </a:rPr>
              <a:t>правилами и нормами СанПиН 2.4.1.3049-13 «Санитарно-эпидемиологические требования к устройству,  содержанию и организации режима работы дошкольных образовательных учреждений» (утвержден постановлением Главного государственного санитарного врача РФ от 15 мая 2013 г. № 26);</a:t>
            </a:r>
          </a:p>
          <a:p>
            <a:pPr lvl="0" fontAlgn="base"/>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 Федеральным </a:t>
            </a:r>
            <a:r>
              <a:rPr lang="ru-RU" b="1" dirty="0">
                <a:latin typeface="Times New Roman" panose="02020603050405020304" pitchFamily="18" charset="0"/>
                <a:cs typeface="Times New Roman" panose="02020603050405020304" pitchFamily="18" charset="0"/>
              </a:rPr>
              <a:t>государственным образовательным стандартом дошкольного образования (утвержден Приказом Министерства образования  и   науки   РФ от 17.10.2013 г.  № 1155)</a:t>
            </a:r>
          </a:p>
          <a:p>
            <a:pPr lvl="0" fontAlgn="base"/>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 Приказом </a:t>
            </a:r>
            <a:r>
              <a:rPr lang="ru-RU" b="1" dirty="0">
                <a:latin typeface="Times New Roman" panose="02020603050405020304" pitchFamily="18" charset="0"/>
                <a:cs typeface="Times New Roman" panose="02020603050405020304" pitchFamily="18" charset="0"/>
              </a:rPr>
              <a:t>Министерства образования и науки Российской Федерации от 30.08.2013 № 1014 «Об утверждении порядка организации и осуществления образовательной деятельности по основным общеобразовательным программам – образовательным </a:t>
            </a:r>
            <a:r>
              <a:rPr lang="ru-RU" b="1" dirty="0" smtClean="0">
                <a:latin typeface="Times New Roman" panose="02020603050405020304" pitchFamily="18" charset="0"/>
                <a:cs typeface="Times New Roman" panose="02020603050405020304" pitchFamily="18" charset="0"/>
              </a:rPr>
              <a:t>программам </a:t>
            </a:r>
            <a:r>
              <a:rPr lang="ru-RU" b="1" dirty="0">
                <a:latin typeface="Times New Roman" panose="02020603050405020304" pitchFamily="18" charset="0"/>
                <a:cs typeface="Times New Roman" panose="02020603050405020304" pitchFamily="18" charset="0"/>
              </a:rPr>
              <a:t>дошкольного образования</a:t>
            </a:r>
            <a:r>
              <a:rPr lang="ru-RU" b="1" dirty="0" smtClean="0">
                <a:latin typeface="Times New Roman" panose="02020603050405020304" pitchFamily="18" charset="0"/>
                <a:cs typeface="Times New Roman" panose="02020603050405020304" pitchFamily="18" charset="0"/>
              </a:rPr>
              <a:t>».</a:t>
            </a:r>
          </a:p>
          <a:p>
            <a:pPr lvl="0" fontAlgn="base"/>
            <a:r>
              <a:rPr lang="ru-RU" b="1" dirty="0" smtClean="0">
                <a:latin typeface="Times New Roman" panose="02020603050405020304" pitchFamily="18" charset="0"/>
                <a:cs typeface="Times New Roman" panose="02020603050405020304" pitchFamily="18" charset="0"/>
              </a:rPr>
              <a:t>-                                                              Уставом МБДОУ «Детский сад «Колосок»</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07078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14290"/>
            <a:ext cx="9429784" cy="430887"/>
          </a:xfrm>
          <a:prstGeom prst="rect">
            <a:avLst/>
          </a:prstGeom>
          <a:noFill/>
        </p:spPr>
        <p:txBody>
          <a:bodyPr wrap="square" rtlCol="0">
            <a:spAutoFit/>
          </a:bodyPr>
          <a:lstStyle/>
          <a:p>
            <a:pPr algn="ctr"/>
            <a:r>
              <a:rPr lang="ru-RU" sz="2200" b="1" dirty="0" smtClean="0">
                <a:solidFill>
                  <a:srgbClr val="7030A0"/>
                </a:solidFill>
                <a:latin typeface="Bookman Old Style" pitchFamily="18" charset="0"/>
                <a:cs typeface="Times New Roman" pitchFamily="18" charset="0"/>
              </a:rPr>
              <a:t>Модель образовательной программы МБДОУ «Колосок»</a:t>
            </a:r>
            <a:endParaRPr lang="ru-RU" sz="2200" b="1" dirty="0">
              <a:solidFill>
                <a:srgbClr val="7030A0"/>
              </a:solidFill>
              <a:latin typeface="Bookman Old Style" pitchFamily="18" charset="0"/>
              <a:cs typeface="Times New Roman" pitchFamily="18" charset="0"/>
            </a:endParaRPr>
          </a:p>
        </p:txBody>
      </p:sp>
      <p:sp>
        <p:nvSpPr>
          <p:cNvPr id="5" name="Шестиугольник 4"/>
          <p:cNvSpPr/>
          <p:nvPr/>
        </p:nvSpPr>
        <p:spPr>
          <a:xfrm>
            <a:off x="1928794" y="1000108"/>
            <a:ext cx="5357850" cy="2000264"/>
          </a:xfrm>
          <a:prstGeom prst="hexagon">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7030A0"/>
                </a:solidFill>
                <a:latin typeface="Bookman Old Style" pitchFamily="18" charset="0"/>
              </a:rPr>
              <a:t>Образовательный процесс</a:t>
            </a:r>
          </a:p>
          <a:p>
            <a:pPr algn="ctr"/>
            <a:endParaRPr lang="ru-RU" b="1" dirty="0" smtClean="0">
              <a:solidFill>
                <a:srgbClr val="7030A0"/>
              </a:solidFill>
              <a:latin typeface="Bookman Old Style" pitchFamily="18" charset="0"/>
            </a:endParaRPr>
          </a:p>
          <a:p>
            <a:pPr algn="ctr"/>
            <a:endParaRPr lang="ru-RU" b="1" dirty="0" smtClean="0">
              <a:solidFill>
                <a:srgbClr val="7030A0"/>
              </a:solidFill>
            </a:endParaRPr>
          </a:p>
          <a:p>
            <a:pPr algn="ctr"/>
            <a:endParaRPr lang="ru-RU" b="1" dirty="0" smtClean="0">
              <a:solidFill>
                <a:srgbClr val="7030A0"/>
              </a:solidFill>
            </a:endParaRPr>
          </a:p>
          <a:p>
            <a:pPr algn="ctr"/>
            <a:endParaRPr lang="ru-RU" b="1" dirty="0" smtClean="0">
              <a:solidFill>
                <a:srgbClr val="7030A0"/>
              </a:solidFill>
            </a:endParaRPr>
          </a:p>
          <a:p>
            <a:pPr algn="ctr"/>
            <a:endParaRPr lang="ru-RU" b="1" dirty="0" smtClean="0">
              <a:solidFill>
                <a:srgbClr val="7030A0"/>
              </a:solidFill>
            </a:endParaRPr>
          </a:p>
          <a:p>
            <a:pPr algn="ctr"/>
            <a:endParaRPr lang="ru-RU" dirty="0">
              <a:solidFill>
                <a:srgbClr val="7030A0"/>
              </a:solidFill>
            </a:endParaRPr>
          </a:p>
        </p:txBody>
      </p:sp>
      <p:sp>
        <p:nvSpPr>
          <p:cNvPr id="7" name="TextBox 6"/>
          <p:cNvSpPr txBox="1"/>
          <p:nvPr/>
        </p:nvSpPr>
        <p:spPr>
          <a:xfrm>
            <a:off x="2143108" y="1142985"/>
            <a:ext cx="4929222" cy="1769715"/>
          </a:xfrm>
          <a:prstGeom prst="rect">
            <a:avLst/>
          </a:prstGeom>
          <a:noFill/>
        </p:spPr>
        <p:txBody>
          <a:bodyPr wrap="square" rtlCol="0">
            <a:spAutoFit/>
          </a:bodyPr>
          <a:lstStyle/>
          <a:p>
            <a:pPr algn="ctr"/>
            <a:endParaRPr lang="ru-RU" sz="1300" dirty="0" smtClean="0"/>
          </a:p>
          <a:p>
            <a:pPr algn="ctr"/>
            <a:r>
              <a:rPr lang="ru-RU" sz="1200" b="1" dirty="0" smtClean="0">
                <a:solidFill>
                  <a:srgbClr val="800000"/>
                </a:solidFill>
              </a:rPr>
              <a:t>Цель</a:t>
            </a:r>
            <a:r>
              <a:rPr lang="ru-RU" sz="1200" dirty="0" smtClean="0"/>
              <a:t>: </a:t>
            </a:r>
            <a:r>
              <a:rPr lang="ru-RU" sz="1200" b="1" dirty="0" smtClean="0">
                <a:latin typeface="Bookman Old Style" pitchFamily="18" charset="0"/>
              </a:rPr>
              <a:t>обеспечить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Развитие личности, мотивации и способностей детей в различных видах деятельности и охватывает направления развития и образования детей (образовательные области)</a:t>
            </a:r>
            <a:endParaRPr lang="ru-RU" sz="1200" b="1" dirty="0">
              <a:latin typeface="Bookman Old Style" pitchFamily="18" charset="0"/>
            </a:endParaRPr>
          </a:p>
        </p:txBody>
      </p:sp>
      <p:sp>
        <p:nvSpPr>
          <p:cNvPr id="13" name="Шестиугольник 12"/>
          <p:cNvSpPr/>
          <p:nvPr/>
        </p:nvSpPr>
        <p:spPr>
          <a:xfrm>
            <a:off x="0" y="2786058"/>
            <a:ext cx="3000364" cy="1357322"/>
          </a:xfrm>
          <a:prstGeom prst="hexagon">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800000"/>
                </a:solidFill>
                <a:latin typeface="Bookman Old Style" pitchFamily="18" charset="0"/>
              </a:rPr>
              <a:t>Социально-коммуникативное развитие</a:t>
            </a:r>
            <a:endParaRPr lang="ru-RU" sz="1600" b="1" dirty="0">
              <a:solidFill>
                <a:srgbClr val="800000"/>
              </a:solidFill>
              <a:latin typeface="Bookman Old Style" pitchFamily="18" charset="0"/>
            </a:endParaRPr>
          </a:p>
        </p:txBody>
      </p:sp>
      <p:sp>
        <p:nvSpPr>
          <p:cNvPr id="14" name="Шестиугольник 13"/>
          <p:cNvSpPr/>
          <p:nvPr/>
        </p:nvSpPr>
        <p:spPr>
          <a:xfrm>
            <a:off x="1357290" y="4075841"/>
            <a:ext cx="2728922" cy="1285884"/>
          </a:xfrm>
          <a:prstGeom prst="hexagon">
            <a:avLst/>
          </a:prstGeom>
          <a:solidFill>
            <a:srgbClr val="B864B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800000"/>
                </a:solidFill>
                <a:latin typeface="Bookman Old Style" pitchFamily="18" charset="0"/>
              </a:rPr>
              <a:t>Познавательное развитие</a:t>
            </a:r>
            <a:endParaRPr lang="ru-RU" sz="1600" b="1" dirty="0">
              <a:solidFill>
                <a:srgbClr val="800000"/>
              </a:solidFill>
              <a:latin typeface="Bookman Old Style" pitchFamily="18" charset="0"/>
            </a:endParaRPr>
          </a:p>
        </p:txBody>
      </p:sp>
      <p:sp>
        <p:nvSpPr>
          <p:cNvPr id="17" name="Шестиугольник 16"/>
          <p:cNvSpPr/>
          <p:nvPr/>
        </p:nvSpPr>
        <p:spPr>
          <a:xfrm>
            <a:off x="5286380" y="4075841"/>
            <a:ext cx="2143140" cy="1357322"/>
          </a:xfrm>
          <a:prstGeom prst="hexagon">
            <a:avLst/>
          </a:prstGeom>
          <a:solidFill>
            <a:srgbClr val="52CC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800000"/>
                </a:solidFill>
                <a:latin typeface="Bookman Old Style" pitchFamily="18" charset="0"/>
              </a:rPr>
              <a:t>Физическое развитие</a:t>
            </a:r>
            <a:endParaRPr lang="ru-RU" sz="1600" b="1" dirty="0">
              <a:solidFill>
                <a:srgbClr val="800000"/>
              </a:solidFill>
              <a:latin typeface="Bookman Old Style" pitchFamily="18" charset="0"/>
            </a:endParaRPr>
          </a:p>
        </p:txBody>
      </p:sp>
      <p:sp>
        <p:nvSpPr>
          <p:cNvPr id="15" name="Шестиугольник 14"/>
          <p:cNvSpPr/>
          <p:nvPr/>
        </p:nvSpPr>
        <p:spPr>
          <a:xfrm>
            <a:off x="3722754" y="3286124"/>
            <a:ext cx="1928826" cy="1285884"/>
          </a:xfrm>
          <a:prstGeom prst="hexagon">
            <a:avLst/>
          </a:prstGeom>
          <a:solidFill>
            <a:srgbClr val="C1C95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800000"/>
                </a:solidFill>
                <a:latin typeface="Bookman Old Style" pitchFamily="18" charset="0"/>
              </a:rPr>
              <a:t>Речевое развитие</a:t>
            </a:r>
            <a:endParaRPr lang="ru-RU" sz="1600" b="1" dirty="0">
              <a:solidFill>
                <a:srgbClr val="800000"/>
              </a:solidFill>
              <a:latin typeface="Bookman Old Style" pitchFamily="18" charset="0"/>
            </a:endParaRPr>
          </a:p>
        </p:txBody>
      </p:sp>
      <p:sp>
        <p:nvSpPr>
          <p:cNvPr id="18" name="Шестиугольник 17"/>
          <p:cNvSpPr/>
          <p:nvPr/>
        </p:nvSpPr>
        <p:spPr>
          <a:xfrm>
            <a:off x="6357951" y="2754798"/>
            <a:ext cx="2601438" cy="1357322"/>
          </a:xfrm>
          <a:prstGeom prst="hexagon">
            <a:avLst/>
          </a:prstGeom>
          <a:solidFill>
            <a:srgbClr val="FEB0F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800000"/>
                </a:solidFill>
                <a:latin typeface="Bookman Old Style" pitchFamily="18" charset="0"/>
              </a:rPr>
              <a:t>Художественно-эстетическое развитие</a:t>
            </a:r>
            <a:endParaRPr lang="ru-RU" sz="1600" b="1" dirty="0">
              <a:solidFill>
                <a:srgbClr val="800000"/>
              </a:solidFill>
              <a:latin typeface="Bookman Old Style" pitchFamily="18" charset="0"/>
            </a:endParaRPr>
          </a:p>
        </p:txBody>
      </p:sp>
    </p:spTree>
    <p:custDataLst>
      <p:tags r:id="rId1"/>
    </p:custDataLst>
    <p:extLst>
      <p:ext uri="{BB962C8B-B14F-4D97-AF65-F5344CB8AC3E}">
        <p14:creationId xmlns:p14="http://schemas.microsoft.com/office/powerpoint/2010/main" xmlns="" val="232774567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80">
                                          <p:stCondLst>
                                            <p:cond delay="0"/>
                                          </p:stCondLst>
                                        </p:cTn>
                                        <p:tgtEl>
                                          <p:spTgt spid="14"/>
                                        </p:tgtEl>
                                      </p:cBhvr>
                                    </p:animEffect>
                                    <p:anim calcmode="lin" valueType="num">
                                      <p:cBhvr>
                                        <p:cTn id="2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1" dur="26">
                                          <p:stCondLst>
                                            <p:cond delay="650"/>
                                          </p:stCondLst>
                                        </p:cTn>
                                        <p:tgtEl>
                                          <p:spTgt spid="14"/>
                                        </p:tgtEl>
                                      </p:cBhvr>
                                      <p:to x="100000" y="60000"/>
                                    </p:animScale>
                                    <p:animScale>
                                      <p:cBhvr>
                                        <p:cTn id="32" dur="166" decel="50000">
                                          <p:stCondLst>
                                            <p:cond delay="676"/>
                                          </p:stCondLst>
                                        </p:cTn>
                                        <p:tgtEl>
                                          <p:spTgt spid="14"/>
                                        </p:tgtEl>
                                      </p:cBhvr>
                                      <p:to x="100000" y="100000"/>
                                    </p:animScale>
                                    <p:animScale>
                                      <p:cBhvr>
                                        <p:cTn id="33" dur="26">
                                          <p:stCondLst>
                                            <p:cond delay="1312"/>
                                          </p:stCondLst>
                                        </p:cTn>
                                        <p:tgtEl>
                                          <p:spTgt spid="14"/>
                                        </p:tgtEl>
                                      </p:cBhvr>
                                      <p:to x="100000" y="80000"/>
                                    </p:animScale>
                                    <p:animScale>
                                      <p:cBhvr>
                                        <p:cTn id="34" dur="166" decel="50000">
                                          <p:stCondLst>
                                            <p:cond delay="1338"/>
                                          </p:stCondLst>
                                        </p:cTn>
                                        <p:tgtEl>
                                          <p:spTgt spid="14"/>
                                        </p:tgtEl>
                                      </p:cBhvr>
                                      <p:to x="100000" y="100000"/>
                                    </p:animScale>
                                    <p:animScale>
                                      <p:cBhvr>
                                        <p:cTn id="35" dur="26">
                                          <p:stCondLst>
                                            <p:cond delay="1642"/>
                                          </p:stCondLst>
                                        </p:cTn>
                                        <p:tgtEl>
                                          <p:spTgt spid="14"/>
                                        </p:tgtEl>
                                      </p:cBhvr>
                                      <p:to x="100000" y="90000"/>
                                    </p:animScale>
                                    <p:animScale>
                                      <p:cBhvr>
                                        <p:cTn id="36" dur="166" decel="50000">
                                          <p:stCondLst>
                                            <p:cond delay="1668"/>
                                          </p:stCondLst>
                                        </p:cTn>
                                        <p:tgtEl>
                                          <p:spTgt spid="14"/>
                                        </p:tgtEl>
                                      </p:cBhvr>
                                      <p:to x="100000" y="100000"/>
                                    </p:animScale>
                                    <p:animScale>
                                      <p:cBhvr>
                                        <p:cTn id="37" dur="26">
                                          <p:stCondLst>
                                            <p:cond delay="1808"/>
                                          </p:stCondLst>
                                        </p:cTn>
                                        <p:tgtEl>
                                          <p:spTgt spid="14"/>
                                        </p:tgtEl>
                                      </p:cBhvr>
                                      <p:to x="100000" y="95000"/>
                                    </p:animScale>
                                    <p:animScale>
                                      <p:cBhvr>
                                        <p:cTn id="38" dur="166" decel="50000">
                                          <p:stCondLst>
                                            <p:cond delay="1834"/>
                                          </p:stCondLst>
                                        </p:cTn>
                                        <p:tgtEl>
                                          <p:spTgt spid="1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80">
                                          <p:stCondLst>
                                            <p:cond delay="0"/>
                                          </p:stCondLst>
                                        </p:cTn>
                                        <p:tgtEl>
                                          <p:spTgt spid="15"/>
                                        </p:tgtEl>
                                      </p:cBhvr>
                                    </p:animEffect>
                                    <p:anim calcmode="lin" valueType="num">
                                      <p:cBhvr>
                                        <p:cTn id="4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9" dur="26">
                                          <p:stCondLst>
                                            <p:cond delay="650"/>
                                          </p:stCondLst>
                                        </p:cTn>
                                        <p:tgtEl>
                                          <p:spTgt spid="15"/>
                                        </p:tgtEl>
                                      </p:cBhvr>
                                      <p:to x="100000" y="60000"/>
                                    </p:animScale>
                                    <p:animScale>
                                      <p:cBhvr>
                                        <p:cTn id="50" dur="166" decel="50000">
                                          <p:stCondLst>
                                            <p:cond delay="676"/>
                                          </p:stCondLst>
                                        </p:cTn>
                                        <p:tgtEl>
                                          <p:spTgt spid="15"/>
                                        </p:tgtEl>
                                      </p:cBhvr>
                                      <p:to x="100000" y="100000"/>
                                    </p:animScale>
                                    <p:animScale>
                                      <p:cBhvr>
                                        <p:cTn id="51" dur="26">
                                          <p:stCondLst>
                                            <p:cond delay="1312"/>
                                          </p:stCondLst>
                                        </p:cTn>
                                        <p:tgtEl>
                                          <p:spTgt spid="15"/>
                                        </p:tgtEl>
                                      </p:cBhvr>
                                      <p:to x="100000" y="80000"/>
                                    </p:animScale>
                                    <p:animScale>
                                      <p:cBhvr>
                                        <p:cTn id="52" dur="166" decel="50000">
                                          <p:stCondLst>
                                            <p:cond delay="1338"/>
                                          </p:stCondLst>
                                        </p:cTn>
                                        <p:tgtEl>
                                          <p:spTgt spid="15"/>
                                        </p:tgtEl>
                                      </p:cBhvr>
                                      <p:to x="100000" y="100000"/>
                                    </p:animScale>
                                    <p:animScale>
                                      <p:cBhvr>
                                        <p:cTn id="53" dur="26">
                                          <p:stCondLst>
                                            <p:cond delay="1642"/>
                                          </p:stCondLst>
                                        </p:cTn>
                                        <p:tgtEl>
                                          <p:spTgt spid="15"/>
                                        </p:tgtEl>
                                      </p:cBhvr>
                                      <p:to x="100000" y="90000"/>
                                    </p:animScale>
                                    <p:animScale>
                                      <p:cBhvr>
                                        <p:cTn id="54" dur="166" decel="50000">
                                          <p:stCondLst>
                                            <p:cond delay="1668"/>
                                          </p:stCondLst>
                                        </p:cTn>
                                        <p:tgtEl>
                                          <p:spTgt spid="15"/>
                                        </p:tgtEl>
                                      </p:cBhvr>
                                      <p:to x="100000" y="100000"/>
                                    </p:animScale>
                                    <p:animScale>
                                      <p:cBhvr>
                                        <p:cTn id="55" dur="26">
                                          <p:stCondLst>
                                            <p:cond delay="1808"/>
                                          </p:stCondLst>
                                        </p:cTn>
                                        <p:tgtEl>
                                          <p:spTgt spid="15"/>
                                        </p:tgtEl>
                                      </p:cBhvr>
                                      <p:to x="100000" y="95000"/>
                                    </p:animScale>
                                    <p:animScale>
                                      <p:cBhvr>
                                        <p:cTn id="56" dur="166" decel="50000">
                                          <p:stCondLst>
                                            <p:cond delay="1834"/>
                                          </p:stCondLst>
                                        </p:cTn>
                                        <p:tgtEl>
                                          <p:spTgt spid="1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80">
                                          <p:stCondLst>
                                            <p:cond delay="0"/>
                                          </p:stCondLst>
                                        </p:cTn>
                                        <p:tgtEl>
                                          <p:spTgt spid="17"/>
                                        </p:tgtEl>
                                      </p:cBhvr>
                                    </p:animEffect>
                                    <p:anim calcmode="lin" valueType="num">
                                      <p:cBhvr>
                                        <p:cTn id="6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7" dur="26">
                                          <p:stCondLst>
                                            <p:cond delay="650"/>
                                          </p:stCondLst>
                                        </p:cTn>
                                        <p:tgtEl>
                                          <p:spTgt spid="17"/>
                                        </p:tgtEl>
                                      </p:cBhvr>
                                      <p:to x="100000" y="60000"/>
                                    </p:animScale>
                                    <p:animScale>
                                      <p:cBhvr>
                                        <p:cTn id="68" dur="166" decel="50000">
                                          <p:stCondLst>
                                            <p:cond delay="676"/>
                                          </p:stCondLst>
                                        </p:cTn>
                                        <p:tgtEl>
                                          <p:spTgt spid="17"/>
                                        </p:tgtEl>
                                      </p:cBhvr>
                                      <p:to x="100000" y="100000"/>
                                    </p:animScale>
                                    <p:animScale>
                                      <p:cBhvr>
                                        <p:cTn id="69" dur="26">
                                          <p:stCondLst>
                                            <p:cond delay="1312"/>
                                          </p:stCondLst>
                                        </p:cTn>
                                        <p:tgtEl>
                                          <p:spTgt spid="17"/>
                                        </p:tgtEl>
                                      </p:cBhvr>
                                      <p:to x="100000" y="80000"/>
                                    </p:animScale>
                                    <p:animScale>
                                      <p:cBhvr>
                                        <p:cTn id="70" dur="166" decel="50000">
                                          <p:stCondLst>
                                            <p:cond delay="1338"/>
                                          </p:stCondLst>
                                        </p:cTn>
                                        <p:tgtEl>
                                          <p:spTgt spid="17"/>
                                        </p:tgtEl>
                                      </p:cBhvr>
                                      <p:to x="100000" y="100000"/>
                                    </p:animScale>
                                    <p:animScale>
                                      <p:cBhvr>
                                        <p:cTn id="71" dur="26">
                                          <p:stCondLst>
                                            <p:cond delay="1642"/>
                                          </p:stCondLst>
                                        </p:cTn>
                                        <p:tgtEl>
                                          <p:spTgt spid="17"/>
                                        </p:tgtEl>
                                      </p:cBhvr>
                                      <p:to x="100000" y="90000"/>
                                    </p:animScale>
                                    <p:animScale>
                                      <p:cBhvr>
                                        <p:cTn id="72" dur="166" decel="50000">
                                          <p:stCondLst>
                                            <p:cond delay="1668"/>
                                          </p:stCondLst>
                                        </p:cTn>
                                        <p:tgtEl>
                                          <p:spTgt spid="17"/>
                                        </p:tgtEl>
                                      </p:cBhvr>
                                      <p:to x="100000" y="100000"/>
                                    </p:animScale>
                                    <p:animScale>
                                      <p:cBhvr>
                                        <p:cTn id="73" dur="26">
                                          <p:stCondLst>
                                            <p:cond delay="1808"/>
                                          </p:stCondLst>
                                        </p:cTn>
                                        <p:tgtEl>
                                          <p:spTgt spid="17"/>
                                        </p:tgtEl>
                                      </p:cBhvr>
                                      <p:to x="100000" y="95000"/>
                                    </p:animScale>
                                    <p:animScale>
                                      <p:cBhvr>
                                        <p:cTn id="74" dur="166" decel="50000">
                                          <p:stCondLst>
                                            <p:cond delay="1834"/>
                                          </p:stCondLst>
                                        </p:cTn>
                                        <p:tgtEl>
                                          <p:spTgt spid="17"/>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wipe(down)">
                                      <p:cBhvr>
                                        <p:cTn id="79" dur="580">
                                          <p:stCondLst>
                                            <p:cond delay="0"/>
                                          </p:stCondLst>
                                        </p:cTn>
                                        <p:tgtEl>
                                          <p:spTgt spid="18"/>
                                        </p:tgtEl>
                                      </p:cBhvr>
                                    </p:animEffect>
                                    <p:anim calcmode="lin" valueType="num">
                                      <p:cBhvr>
                                        <p:cTn id="8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5" dur="26">
                                          <p:stCondLst>
                                            <p:cond delay="650"/>
                                          </p:stCondLst>
                                        </p:cTn>
                                        <p:tgtEl>
                                          <p:spTgt spid="18"/>
                                        </p:tgtEl>
                                      </p:cBhvr>
                                      <p:to x="100000" y="60000"/>
                                    </p:animScale>
                                    <p:animScale>
                                      <p:cBhvr>
                                        <p:cTn id="86" dur="166" decel="50000">
                                          <p:stCondLst>
                                            <p:cond delay="676"/>
                                          </p:stCondLst>
                                        </p:cTn>
                                        <p:tgtEl>
                                          <p:spTgt spid="18"/>
                                        </p:tgtEl>
                                      </p:cBhvr>
                                      <p:to x="100000" y="100000"/>
                                    </p:animScale>
                                    <p:animScale>
                                      <p:cBhvr>
                                        <p:cTn id="87" dur="26">
                                          <p:stCondLst>
                                            <p:cond delay="1312"/>
                                          </p:stCondLst>
                                        </p:cTn>
                                        <p:tgtEl>
                                          <p:spTgt spid="18"/>
                                        </p:tgtEl>
                                      </p:cBhvr>
                                      <p:to x="100000" y="80000"/>
                                    </p:animScale>
                                    <p:animScale>
                                      <p:cBhvr>
                                        <p:cTn id="88" dur="166" decel="50000">
                                          <p:stCondLst>
                                            <p:cond delay="1338"/>
                                          </p:stCondLst>
                                        </p:cTn>
                                        <p:tgtEl>
                                          <p:spTgt spid="18"/>
                                        </p:tgtEl>
                                      </p:cBhvr>
                                      <p:to x="100000" y="100000"/>
                                    </p:animScale>
                                    <p:animScale>
                                      <p:cBhvr>
                                        <p:cTn id="89" dur="26">
                                          <p:stCondLst>
                                            <p:cond delay="1642"/>
                                          </p:stCondLst>
                                        </p:cTn>
                                        <p:tgtEl>
                                          <p:spTgt spid="18"/>
                                        </p:tgtEl>
                                      </p:cBhvr>
                                      <p:to x="100000" y="90000"/>
                                    </p:animScale>
                                    <p:animScale>
                                      <p:cBhvr>
                                        <p:cTn id="90" dur="166" decel="50000">
                                          <p:stCondLst>
                                            <p:cond delay="1668"/>
                                          </p:stCondLst>
                                        </p:cTn>
                                        <p:tgtEl>
                                          <p:spTgt spid="18"/>
                                        </p:tgtEl>
                                      </p:cBhvr>
                                      <p:to x="100000" y="100000"/>
                                    </p:animScale>
                                    <p:animScale>
                                      <p:cBhvr>
                                        <p:cTn id="91" dur="26">
                                          <p:stCondLst>
                                            <p:cond delay="1808"/>
                                          </p:stCondLst>
                                        </p:cTn>
                                        <p:tgtEl>
                                          <p:spTgt spid="18"/>
                                        </p:tgtEl>
                                      </p:cBhvr>
                                      <p:to x="100000" y="95000"/>
                                    </p:animScale>
                                    <p:animScale>
                                      <p:cBhvr>
                                        <p:cTn id="9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357166"/>
            <a:ext cx="9429784" cy="430887"/>
          </a:xfrm>
          <a:prstGeom prst="rect">
            <a:avLst/>
          </a:prstGeom>
          <a:noFill/>
        </p:spPr>
        <p:txBody>
          <a:bodyPr wrap="square" rtlCol="0">
            <a:spAutoFit/>
          </a:bodyPr>
          <a:lstStyle/>
          <a:p>
            <a:pPr algn="ctr"/>
            <a:endParaRPr lang="ru-RU" sz="2200" b="1" dirty="0">
              <a:solidFill>
                <a:srgbClr val="7030A0"/>
              </a:solidFill>
              <a:latin typeface="Bookman Old Style" pitchFamily="18" charset="0"/>
              <a:cs typeface="Times New Roman" pitchFamily="18" charset="0"/>
            </a:endParaRPr>
          </a:p>
        </p:txBody>
      </p:sp>
      <p:sp>
        <p:nvSpPr>
          <p:cNvPr id="10" name="Прямоугольник 9"/>
          <p:cNvSpPr/>
          <p:nvPr/>
        </p:nvSpPr>
        <p:spPr>
          <a:xfrm>
            <a:off x="428596" y="214290"/>
            <a:ext cx="8429684" cy="523220"/>
          </a:xfrm>
          <a:prstGeom prst="rect">
            <a:avLst/>
          </a:prstGeom>
        </p:spPr>
        <p:txBody>
          <a:bodyPr wrap="square">
            <a:spAutoFit/>
          </a:bodyPr>
          <a:lstStyle/>
          <a:p>
            <a:pPr algn="ctr"/>
            <a:r>
              <a:rPr lang="ru-RU" sz="2800" b="1" dirty="0" smtClean="0">
                <a:solidFill>
                  <a:srgbClr val="FF0000"/>
                </a:solidFill>
                <a:latin typeface="Bookman Old Style" pitchFamily="18" charset="0"/>
                <a:cs typeface="Times New Roman" pitchFamily="18" charset="0"/>
              </a:rPr>
              <a:t>Задачи реализации Программы</a:t>
            </a:r>
            <a:endParaRPr lang="ru-RU" sz="2800" dirty="0" smtClean="0">
              <a:solidFill>
                <a:schemeClr val="tx2">
                  <a:lumMod val="50000"/>
                </a:schemeClr>
              </a:solidFill>
              <a:latin typeface="Times New Roman" pitchFamily="18" charset="0"/>
              <a:cs typeface="Times New Roman" pitchFamily="18" charset="0"/>
            </a:endParaRPr>
          </a:p>
        </p:txBody>
      </p:sp>
      <p:sp>
        <p:nvSpPr>
          <p:cNvPr id="14338" name="Rectangle 2"/>
          <p:cNvSpPr>
            <a:spLocks noChangeArrowheads="1"/>
          </p:cNvSpPr>
          <p:nvPr/>
        </p:nvSpPr>
        <p:spPr bwMode="auto">
          <a:xfrm>
            <a:off x="428596" y="642918"/>
            <a:ext cx="8501122"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ru-RU" b="1" i="0" u="none" strike="noStrike" cap="none" normalizeH="0" baseline="0" dirty="0" smtClean="0">
              <a:ln>
                <a:noFill/>
              </a:ln>
              <a:solidFill>
                <a:schemeClr val="tx1"/>
              </a:solidFill>
              <a:effectLst/>
              <a:latin typeface="Bookman Old Style" pitchFamily="18" charset="0"/>
              <a:cs typeface="Arial" pitchFamily="34" charset="0"/>
            </a:endParaRPr>
          </a:p>
        </p:txBody>
      </p:sp>
      <p:sp>
        <p:nvSpPr>
          <p:cNvPr id="14339" name="Rectangle 3"/>
          <p:cNvSpPr>
            <a:spLocks noChangeArrowheads="1"/>
          </p:cNvSpPr>
          <p:nvPr/>
        </p:nvSpPr>
        <p:spPr bwMode="auto">
          <a:xfrm>
            <a:off x="428596" y="0"/>
            <a:ext cx="8715404"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a:t>
            </a:r>
          </a:p>
          <a:p>
            <a:pPr marL="0" marR="0" lvl="0" indent="0"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Bookman Old Style" pitchFamily="18" charset="0"/>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a:t>
            </a:r>
          </a:p>
          <a:p>
            <a:pPr marL="0" marR="0" lvl="0" indent="0" defTabSz="914400" rtl="0" eaLnBrk="1" fontAlgn="base" latinLnBrk="0" hangingPunct="1">
              <a:lnSpc>
                <a:spcPct val="100000"/>
              </a:lnSpc>
              <a:spcBef>
                <a:spcPct val="0"/>
              </a:spcBef>
              <a:spcAft>
                <a:spcPct val="0"/>
              </a:spcAft>
              <a:buClrTx/>
              <a:buSzTx/>
              <a:buFontTx/>
              <a:buNone/>
              <a:tabLst/>
            </a:pPr>
            <a:r>
              <a:rPr lang="ru-RU" sz="1400" dirty="0" smtClean="0">
                <a:solidFill>
                  <a:srgbClr val="000000"/>
                </a:solidFill>
                <a:latin typeface="Bookman Old Style" pitchFamily="18" charset="0"/>
                <a:ea typeface="Times New Roman" pitchFamily="18" charset="0"/>
                <a:cs typeface="Arial" pitchFamily="34" charset="0"/>
              </a:rPr>
              <a:t>      </a:t>
            </a:r>
            <a:r>
              <a:rPr kumimoji="0" lang="ru-RU" sz="2000" b="1"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a:t>
            </a:r>
            <a:r>
              <a:rPr kumimoji="0" lang="ru-RU" sz="2000" b="1" i="0" u="none" strike="noStrike" cap="none" normalizeH="0" baseline="0" dirty="0" smtClean="0">
                <a:ln>
                  <a:noFill/>
                </a:ln>
                <a:solidFill>
                  <a:srgbClr val="0070C0"/>
                </a:solidFill>
                <a:effectLst/>
                <a:latin typeface="Bookman Old Style" pitchFamily="18" charset="0"/>
                <a:ea typeface="Times New Roman" pitchFamily="18" charset="0"/>
                <a:cs typeface="Arial" pitchFamily="34" charset="0"/>
              </a:rPr>
              <a:t>охрана и укрепление физического и психического здоровья детей, в том числе их эмоционального благополучия; </a:t>
            </a:r>
            <a:endParaRPr kumimoji="0" lang="ru-RU" sz="2000" b="1" i="0" u="none" strike="noStrike" cap="none" normalizeH="0" baseline="0" dirty="0" smtClean="0">
              <a:ln>
                <a:noFill/>
              </a:ln>
              <a:solidFill>
                <a:srgbClr val="0070C0"/>
              </a:solidFill>
              <a:effectLst/>
              <a:latin typeface="Bookman Old Style"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a:t>
            </a:r>
            <a:r>
              <a:rPr kumimoji="0" lang="ru-RU" sz="2000" b="1" i="0" u="none" strike="noStrike" cap="none" normalizeH="0" baseline="0" dirty="0" smtClean="0">
                <a:ln>
                  <a:noFill/>
                </a:ln>
                <a:solidFill>
                  <a:srgbClr val="00B050"/>
                </a:solidFill>
                <a:effectLst/>
                <a:latin typeface="Bookman Old Style" pitchFamily="18" charset="0"/>
                <a:ea typeface="Times New Roman" pitchFamily="18" charset="0"/>
                <a:cs typeface="Arial" pitchFamily="34" charset="0"/>
              </a:rPr>
              <a:t>● 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 </a:t>
            </a:r>
            <a:endParaRPr kumimoji="0" lang="ru-RU" sz="2000" b="1" i="0" u="none" strike="noStrike" cap="none" normalizeH="0" baseline="0" dirty="0" smtClean="0">
              <a:ln>
                <a:noFill/>
              </a:ln>
              <a:solidFill>
                <a:srgbClr val="00B050"/>
              </a:solidFill>
              <a:effectLst/>
              <a:latin typeface="Bookman Old Style"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 </a:t>
            </a:r>
            <a:r>
              <a:rPr kumimoji="0" lang="ru-RU" sz="2000" b="1" i="0" u="none" strike="noStrike" cap="none" normalizeH="0" baseline="0" dirty="0" smtClean="0">
                <a:ln>
                  <a:noFill/>
                </a:ln>
                <a:solidFill>
                  <a:srgbClr val="0070C0"/>
                </a:solidFill>
                <a:effectLst/>
                <a:latin typeface="Bookman Old Style" pitchFamily="18" charset="0"/>
                <a:ea typeface="Times New Roman" pitchFamily="18" charset="0"/>
                <a:cs typeface="Arial" pitchFamily="34"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 </a:t>
            </a:r>
            <a:endParaRPr kumimoji="0" lang="ru-RU" sz="2000" b="1" i="0" u="none" strike="noStrike" cap="none" normalizeH="0" baseline="0" dirty="0" smtClean="0">
              <a:ln>
                <a:noFill/>
              </a:ln>
              <a:solidFill>
                <a:srgbClr val="0070C0"/>
              </a:solidFill>
              <a:effectLst/>
              <a:latin typeface="Bookman Old Style"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 </a:t>
            </a:r>
            <a:r>
              <a:rPr kumimoji="0" lang="ru-RU" sz="2000" b="1" i="0" u="none" strike="noStrike" cap="none" normalizeH="0" baseline="0" dirty="0" smtClean="0">
                <a:ln>
                  <a:noFill/>
                </a:ln>
                <a:solidFill>
                  <a:srgbClr val="00B050"/>
                </a:solidFill>
                <a:effectLst/>
                <a:latin typeface="Bookman Old Style" pitchFamily="18" charset="0"/>
                <a:ea typeface="Times New Roman" pitchFamily="18" charset="0"/>
                <a:cs typeface="Arial" pitchFamily="34" charset="0"/>
              </a:rPr>
              <a:t>объединение обучения и воспитания в целостный образовательный процесс на основе духовно-нравственных и </a:t>
            </a:r>
            <a:r>
              <a:rPr kumimoji="0" lang="ru-RU" sz="2000" b="1" i="0" u="none" strike="noStrike" cap="none" normalizeH="0" baseline="0" dirty="0" err="1" smtClean="0">
                <a:ln>
                  <a:noFill/>
                </a:ln>
                <a:solidFill>
                  <a:srgbClr val="00B050"/>
                </a:solidFill>
                <a:effectLst/>
                <a:latin typeface="Bookman Old Style" pitchFamily="18" charset="0"/>
                <a:ea typeface="Times New Roman" pitchFamily="18" charset="0"/>
                <a:cs typeface="Arial" pitchFamily="34" charset="0"/>
              </a:rPr>
              <a:t>социокультурных</a:t>
            </a:r>
            <a:r>
              <a:rPr kumimoji="0" lang="ru-RU" sz="2000" b="1" i="0" u="none" strike="noStrike" cap="none" normalizeH="0" baseline="0" dirty="0" smtClean="0">
                <a:ln>
                  <a:noFill/>
                </a:ln>
                <a:solidFill>
                  <a:srgbClr val="00B050"/>
                </a:solidFill>
                <a:effectLst/>
                <a:latin typeface="Bookman Old Style" pitchFamily="18" charset="0"/>
                <a:ea typeface="Times New Roman" pitchFamily="18" charset="0"/>
                <a:cs typeface="Arial" pitchFamily="34" charset="0"/>
              </a:rPr>
              <a:t> ценностей, принятых в обществе правил и норм поведения в интересах человека, семьи,                 общества; </a:t>
            </a:r>
            <a:endParaRPr kumimoji="0" lang="ru-RU" sz="2000" b="1" i="0" u="none" strike="noStrike" cap="none" normalizeH="0" baseline="0" dirty="0" smtClean="0">
              <a:ln>
                <a:noFill/>
              </a:ln>
              <a:solidFill>
                <a:srgbClr val="00B050"/>
              </a:solidFill>
              <a:effectLst/>
              <a:latin typeface="Bookman Old Style"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Bookman Old Style" pitchFamily="18" charset="0"/>
                <a:ea typeface="Times New Roman" pitchFamily="18" charset="0"/>
                <a:cs typeface="Arial" pitchFamily="34" charset="0"/>
              </a:rPr>
              <a:t>    </a:t>
            </a:r>
            <a:endParaRPr kumimoji="0" lang="ru-RU" sz="1600" b="0" i="0" u="none" strike="noStrike" cap="none" normalizeH="0" baseline="0" dirty="0" smtClean="0">
              <a:ln>
                <a:noFill/>
              </a:ln>
              <a:solidFill>
                <a:schemeClr val="tx1"/>
              </a:solidFill>
              <a:effectLst/>
              <a:latin typeface="Bookman Old Style" pitchFamily="18" charset="0"/>
              <a:cs typeface="Arial" pitchFamily="34" charset="0"/>
            </a:endParaRPr>
          </a:p>
        </p:txBody>
      </p:sp>
    </p:spTree>
    <p:custDataLst>
      <p:tags r:id="rId1"/>
    </p:custDataLst>
    <p:extLst>
      <p:ext uri="{BB962C8B-B14F-4D97-AF65-F5344CB8AC3E}">
        <p14:creationId xmlns:p14="http://schemas.microsoft.com/office/powerpoint/2010/main" xmlns="" val="232774567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14290"/>
            <a:ext cx="9429784" cy="430887"/>
          </a:xfrm>
          <a:prstGeom prst="rect">
            <a:avLst/>
          </a:prstGeom>
          <a:noFill/>
        </p:spPr>
        <p:txBody>
          <a:bodyPr wrap="square" rtlCol="0">
            <a:spAutoFit/>
          </a:bodyPr>
          <a:lstStyle/>
          <a:p>
            <a:pPr algn="ctr"/>
            <a:endParaRPr lang="ru-RU" sz="2200" b="1" dirty="0">
              <a:solidFill>
                <a:srgbClr val="7030A0"/>
              </a:solidFill>
              <a:latin typeface="Bookman Old Style" pitchFamily="18" charset="0"/>
              <a:cs typeface="Times New Roman" pitchFamily="18" charset="0"/>
            </a:endParaRPr>
          </a:p>
        </p:txBody>
      </p:sp>
      <p:sp>
        <p:nvSpPr>
          <p:cNvPr id="10" name="Прямоугольник 9"/>
          <p:cNvSpPr/>
          <p:nvPr/>
        </p:nvSpPr>
        <p:spPr>
          <a:xfrm>
            <a:off x="428596" y="642918"/>
            <a:ext cx="8429684" cy="677108"/>
          </a:xfrm>
          <a:prstGeom prst="rect">
            <a:avLst/>
          </a:prstGeom>
        </p:spPr>
        <p:txBody>
          <a:bodyPr wrap="square">
            <a:spAutoFit/>
          </a:bodyPr>
          <a:lstStyle/>
          <a:p>
            <a:r>
              <a:rPr lang="ru-RU" sz="2000" b="1" dirty="0" smtClean="0">
                <a:solidFill>
                  <a:schemeClr val="tx2">
                    <a:lumMod val="50000"/>
                  </a:schemeClr>
                </a:solidFill>
                <a:latin typeface="Times New Roman" pitchFamily="18" charset="0"/>
                <a:cs typeface="Times New Roman" pitchFamily="18" charset="0"/>
              </a:rPr>
              <a:t> </a:t>
            </a:r>
          </a:p>
          <a:p>
            <a:r>
              <a:rPr lang="ru-RU" b="1" dirty="0" smtClean="0">
                <a:solidFill>
                  <a:schemeClr val="tx2">
                    <a:lumMod val="50000"/>
                  </a:schemeClr>
                </a:solidFill>
                <a:latin typeface="Times New Roman" pitchFamily="18" charset="0"/>
                <a:cs typeface="Times New Roman" pitchFamily="18" charset="0"/>
              </a:rPr>
              <a:t>                                 </a:t>
            </a:r>
            <a:endParaRPr lang="ru-RU" dirty="0" smtClean="0">
              <a:solidFill>
                <a:schemeClr val="tx2">
                  <a:lumMod val="50000"/>
                </a:schemeClr>
              </a:solidFill>
              <a:latin typeface="Times New Roman" pitchFamily="18" charset="0"/>
              <a:cs typeface="Times New Roman" pitchFamily="18" charset="0"/>
            </a:endParaRPr>
          </a:p>
        </p:txBody>
      </p:sp>
      <p:sp>
        <p:nvSpPr>
          <p:cNvPr id="14338" name="Rectangle 2"/>
          <p:cNvSpPr>
            <a:spLocks noChangeArrowheads="1"/>
          </p:cNvSpPr>
          <p:nvPr/>
        </p:nvSpPr>
        <p:spPr bwMode="auto">
          <a:xfrm>
            <a:off x="214282" y="642918"/>
            <a:ext cx="8501122"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ru-RU" b="1" i="0" u="none" strike="noStrike" cap="none" normalizeH="0" baseline="0" dirty="0" smtClean="0">
              <a:ln>
                <a:noFill/>
              </a:ln>
              <a:solidFill>
                <a:schemeClr val="tx1"/>
              </a:solidFill>
              <a:effectLst/>
              <a:latin typeface="Bookman Old Style" pitchFamily="18" charset="0"/>
              <a:cs typeface="Arial" pitchFamily="34" charset="0"/>
            </a:endParaRPr>
          </a:p>
        </p:txBody>
      </p:sp>
      <p:sp>
        <p:nvSpPr>
          <p:cNvPr id="8" name="Прямоугольник 7"/>
          <p:cNvSpPr/>
          <p:nvPr/>
        </p:nvSpPr>
        <p:spPr>
          <a:xfrm>
            <a:off x="214282" y="357166"/>
            <a:ext cx="8929718" cy="5632311"/>
          </a:xfrm>
          <a:prstGeom prst="rect">
            <a:avLst/>
          </a:prstGeom>
        </p:spPr>
        <p:txBody>
          <a:bodyPr wrap="square">
            <a:spAutoFit/>
          </a:bodyPr>
          <a:lstStyle/>
          <a:p>
            <a:pPr lvl="0" eaLnBrk="0" fontAlgn="base" hangingPunct="0">
              <a:spcBef>
                <a:spcPct val="0"/>
              </a:spcBef>
              <a:spcAft>
                <a:spcPct val="0"/>
              </a:spcAft>
            </a:pPr>
            <a:r>
              <a:rPr lang="ru-RU" dirty="0" smtClean="0">
                <a:solidFill>
                  <a:srgbClr val="000000"/>
                </a:solidFill>
                <a:latin typeface="Bookman Old Style" pitchFamily="18" charset="0"/>
                <a:ea typeface="Times New Roman" pitchFamily="18" charset="0"/>
                <a:cs typeface="Arial" pitchFamily="34" charset="0"/>
              </a:rPr>
              <a:t>   </a:t>
            </a:r>
            <a:r>
              <a:rPr lang="ru-RU" b="1" dirty="0" smtClean="0">
                <a:solidFill>
                  <a:srgbClr val="000000"/>
                </a:solidFill>
                <a:latin typeface="Bookman Old Style" pitchFamily="18" charset="0"/>
                <a:ea typeface="Times New Roman" pitchFamily="18" charset="0"/>
                <a:cs typeface="Arial" pitchFamily="34" charset="0"/>
              </a:rPr>
              <a:t>● </a:t>
            </a:r>
            <a:r>
              <a:rPr lang="ru-RU" sz="2000" b="1" dirty="0" smtClean="0">
                <a:solidFill>
                  <a:srgbClr val="0070C0"/>
                </a:solidFill>
                <a:latin typeface="Bookman Old Style" pitchFamily="18" charset="0"/>
                <a:ea typeface="Times New Roman" pitchFamily="18" charset="0"/>
                <a:cs typeface="Arial" pitchFamily="34"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 </a:t>
            </a:r>
            <a:endParaRPr lang="ru-RU" sz="2000" b="1" dirty="0" smtClean="0">
              <a:solidFill>
                <a:srgbClr val="0070C0"/>
              </a:solidFill>
              <a:latin typeface="Bookman Old Style" pitchFamily="18" charset="0"/>
              <a:cs typeface="Arial" pitchFamily="34" charset="0"/>
            </a:endParaRPr>
          </a:p>
          <a:p>
            <a:pPr lvl="0" eaLnBrk="0" fontAlgn="base" hangingPunct="0">
              <a:spcBef>
                <a:spcPct val="0"/>
              </a:spcBef>
              <a:spcAft>
                <a:spcPct val="0"/>
              </a:spcAft>
            </a:pPr>
            <a:r>
              <a:rPr lang="ru-RU" sz="2000" b="1" dirty="0" smtClean="0">
                <a:solidFill>
                  <a:srgbClr val="000000"/>
                </a:solidFill>
                <a:latin typeface="Bookman Old Style" pitchFamily="18" charset="0"/>
                <a:ea typeface="Times New Roman" pitchFamily="18" charset="0"/>
                <a:cs typeface="Arial" pitchFamily="34" charset="0"/>
              </a:rPr>
              <a:t>    ● </a:t>
            </a:r>
            <a:r>
              <a:rPr lang="ru-RU" sz="2000" b="1" dirty="0" smtClean="0">
                <a:solidFill>
                  <a:srgbClr val="00B050"/>
                </a:solidFill>
                <a:latin typeface="Bookman Old Style" pitchFamily="18" charset="0"/>
                <a:ea typeface="Times New Roman" pitchFamily="18" charset="0"/>
                <a:cs typeface="Arial" pitchFamily="34" charset="0"/>
              </a:rPr>
              <a:t>формирование </a:t>
            </a:r>
            <a:r>
              <a:rPr lang="ru-RU" sz="2000" b="1" dirty="0" err="1" smtClean="0">
                <a:solidFill>
                  <a:srgbClr val="00B050"/>
                </a:solidFill>
                <a:latin typeface="Bookman Old Style" pitchFamily="18" charset="0"/>
                <a:ea typeface="Times New Roman" pitchFamily="18" charset="0"/>
                <a:cs typeface="Arial" pitchFamily="34" charset="0"/>
              </a:rPr>
              <a:t>социокультурной</a:t>
            </a:r>
            <a:r>
              <a:rPr lang="ru-RU" sz="2000" b="1" dirty="0" smtClean="0">
                <a:solidFill>
                  <a:srgbClr val="00B050"/>
                </a:solidFill>
                <a:latin typeface="Bookman Old Style" pitchFamily="18" charset="0"/>
                <a:ea typeface="Times New Roman" pitchFamily="18" charset="0"/>
                <a:cs typeface="Arial" pitchFamily="34" charset="0"/>
              </a:rPr>
              <a:t> среды, соответствующей возрастным и индивидуальным особенностям детей; </a:t>
            </a:r>
            <a:endParaRPr lang="ru-RU" sz="2000" b="1" dirty="0" smtClean="0">
              <a:solidFill>
                <a:srgbClr val="00B050"/>
              </a:solidFill>
              <a:latin typeface="Bookman Old Style" pitchFamily="18" charset="0"/>
              <a:cs typeface="Arial" pitchFamily="34" charset="0"/>
            </a:endParaRPr>
          </a:p>
          <a:p>
            <a:pPr lvl="0" eaLnBrk="0" fontAlgn="base" hangingPunct="0">
              <a:spcBef>
                <a:spcPct val="0"/>
              </a:spcBef>
              <a:spcAft>
                <a:spcPct val="0"/>
              </a:spcAft>
            </a:pPr>
            <a:r>
              <a:rPr lang="ru-RU" sz="2000" b="1" dirty="0" smtClean="0">
                <a:solidFill>
                  <a:srgbClr val="000000"/>
                </a:solidFill>
                <a:latin typeface="Bookman Old Style" pitchFamily="18" charset="0"/>
                <a:ea typeface="Times New Roman" pitchFamily="18" charset="0"/>
                <a:cs typeface="Arial" pitchFamily="34" charset="0"/>
              </a:rPr>
              <a:t>    </a:t>
            </a:r>
            <a:r>
              <a:rPr lang="ru-RU" sz="2000" b="1" dirty="0" smtClean="0">
                <a:latin typeface="Bookman Old Style" pitchFamily="18" charset="0"/>
                <a:ea typeface="Times New Roman" pitchFamily="18" charset="0"/>
                <a:cs typeface="Arial" pitchFamily="34" charset="0"/>
              </a:rPr>
              <a:t>● </a:t>
            </a:r>
            <a:r>
              <a:rPr lang="ru-RU" sz="2000" b="1" dirty="0" smtClean="0">
                <a:solidFill>
                  <a:srgbClr val="0070C0"/>
                </a:solidFill>
                <a:latin typeface="Bookman Old Style" pitchFamily="18" charset="0"/>
                <a:ea typeface="Times New Roman" pitchFamily="18" charset="0"/>
                <a:cs typeface="Arial" pitchFamily="34"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 </a:t>
            </a:r>
            <a:endParaRPr lang="ru-RU" sz="2000" b="1" dirty="0" smtClean="0">
              <a:solidFill>
                <a:srgbClr val="0070C0"/>
              </a:solidFill>
              <a:latin typeface="Bookman Old Style" pitchFamily="18" charset="0"/>
              <a:cs typeface="Arial" pitchFamily="34" charset="0"/>
            </a:endParaRPr>
          </a:p>
          <a:p>
            <a:pPr lvl="0" eaLnBrk="0" fontAlgn="base" hangingPunct="0">
              <a:spcBef>
                <a:spcPct val="0"/>
              </a:spcBef>
              <a:spcAft>
                <a:spcPct val="0"/>
              </a:spcAft>
            </a:pPr>
            <a:r>
              <a:rPr lang="ru-RU" sz="2000" b="1" dirty="0" smtClean="0">
                <a:solidFill>
                  <a:srgbClr val="000000"/>
                </a:solidFill>
                <a:latin typeface="Bookman Old Style" pitchFamily="18" charset="0"/>
                <a:ea typeface="Times New Roman" pitchFamily="18" charset="0"/>
                <a:cs typeface="Arial" pitchFamily="34" charset="0"/>
              </a:rPr>
              <a:t>    ● </a:t>
            </a:r>
            <a:r>
              <a:rPr lang="ru-RU" sz="2000" b="1" dirty="0" smtClean="0">
                <a:solidFill>
                  <a:srgbClr val="00B050"/>
                </a:solidFill>
                <a:latin typeface="Bookman Old Style" pitchFamily="18" charset="0"/>
                <a:ea typeface="Times New Roman" pitchFamily="18" charset="0"/>
                <a:cs typeface="Arial" pitchFamily="34" charset="0"/>
              </a:rPr>
              <a:t>обеспечение преемственности целей, задач и содержания дошкольного общего и начального общего образования. </a:t>
            </a:r>
            <a:endParaRPr lang="ru-RU" sz="2000" b="1" dirty="0" smtClean="0">
              <a:solidFill>
                <a:srgbClr val="00B050"/>
              </a:solidFill>
              <a:latin typeface="Bookman Old Style" pitchFamily="18" charset="0"/>
              <a:cs typeface="Arial" pitchFamily="34" charset="0"/>
            </a:endParaRPr>
          </a:p>
          <a:p>
            <a:pPr lvl="0" eaLnBrk="0" fontAlgn="base" hangingPunct="0">
              <a:spcBef>
                <a:spcPct val="0"/>
              </a:spcBef>
              <a:spcAft>
                <a:spcPct val="0"/>
              </a:spcAft>
            </a:pPr>
            <a:r>
              <a:rPr lang="ru-RU" sz="2000" b="1" dirty="0" smtClean="0">
                <a:solidFill>
                  <a:srgbClr val="000000"/>
                </a:solidFill>
                <a:latin typeface="Bookman Old Style" pitchFamily="18" charset="0"/>
                <a:ea typeface="SimSun" pitchFamily="2" charset="-122"/>
                <a:cs typeface="Times New Roman" pitchFamily="18" charset="0"/>
              </a:rPr>
              <a:t>    </a:t>
            </a:r>
            <a:r>
              <a:rPr lang="ru-RU" sz="2000" b="1" dirty="0" smtClean="0">
                <a:solidFill>
                  <a:srgbClr val="000000"/>
                </a:solidFill>
                <a:latin typeface="Bookman Old Style" pitchFamily="18" charset="0"/>
                <a:ea typeface="Times New Roman" pitchFamily="18" charset="0"/>
                <a:cs typeface="Arial" pitchFamily="34" charset="0"/>
              </a:rPr>
              <a:t>● </a:t>
            </a:r>
            <a:r>
              <a:rPr lang="ru-RU" sz="2000" b="1" dirty="0" smtClean="0">
                <a:solidFill>
                  <a:srgbClr val="0070C0"/>
                </a:solidFill>
                <a:latin typeface="Bookman Old Style" pitchFamily="18" charset="0"/>
                <a:ea typeface="SimSun" pitchFamily="2" charset="-122"/>
                <a:cs typeface="Times New Roman" pitchFamily="18" charset="0"/>
              </a:rPr>
              <a:t>формирование общей культуры и обогащение детского развития посредством приобщения к истокам национальной культуры, краеведения Республики Татарстан</a:t>
            </a:r>
            <a:r>
              <a:rPr lang="ru-RU" sz="2000" dirty="0" smtClean="0">
                <a:solidFill>
                  <a:srgbClr val="0070C0"/>
                </a:solidFill>
                <a:latin typeface="Bookman Old Style" pitchFamily="18" charset="0"/>
                <a:ea typeface="SimSun" pitchFamily="2" charset="-122"/>
                <a:cs typeface="Times New Roman" pitchFamily="18" charset="0"/>
              </a:rPr>
              <a:t>.</a:t>
            </a:r>
            <a:endParaRPr lang="ru-RU" sz="2000" dirty="0" smtClean="0">
              <a:solidFill>
                <a:srgbClr val="0070C0"/>
              </a:solidFill>
              <a:latin typeface="Bookman Old Style" pitchFamily="18" charset="0"/>
              <a:cs typeface="Arial" pitchFamily="34" charset="0"/>
            </a:endParaRPr>
          </a:p>
        </p:txBody>
      </p:sp>
    </p:spTree>
    <p:custDataLst>
      <p:tags r:id="rId1"/>
    </p:custDataLst>
    <p:extLst>
      <p:ext uri="{BB962C8B-B14F-4D97-AF65-F5344CB8AC3E}">
        <p14:creationId xmlns:p14="http://schemas.microsoft.com/office/powerpoint/2010/main" xmlns="" val="2327745678"/>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14290"/>
            <a:ext cx="9429784" cy="430887"/>
          </a:xfrm>
          <a:prstGeom prst="rect">
            <a:avLst/>
          </a:prstGeom>
          <a:noFill/>
        </p:spPr>
        <p:txBody>
          <a:bodyPr wrap="square" rtlCol="0">
            <a:spAutoFit/>
          </a:bodyPr>
          <a:lstStyle/>
          <a:p>
            <a:pPr algn="ctr"/>
            <a:endParaRPr lang="ru-RU" sz="2200" b="1" dirty="0">
              <a:solidFill>
                <a:srgbClr val="7030A0"/>
              </a:solidFill>
              <a:latin typeface="Bookman Old Style" pitchFamily="18" charset="0"/>
              <a:cs typeface="Times New Roman" pitchFamily="18" charset="0"/>
            </a:endParaRPr>
          </a:p>
        </p:txBody>
      </p:sp>
      <p:sp>
        <p:nvSpPr>
          <p:cNvPr id="10" name="Прямоугольник 9"/>
          <p:cNvSpPr/>
          <p:nvPr/>
        </p:nvSpPr>
        <p:spPr>
          <a:xfrm>
            <a:off x="428596" y="642918"/>
            <a:ext cx="8429684" cy="677108"/>
          </a:xfrm>
          <a:prstGeom prst="rect">
            <a:avLst/>
          </a:prstGeom>
        </p:spPr>
        <p:txBody>
          <a:bodyPr wrap="square">
            <a:spAutoFit/>
          </a:bodyPr>
          <a:lstStyle/>
          <a:p>
            <a:r>
              <a:rPr lang="ru-RU" sz="2000" b="1" dirty="0" smtClean="0">
                <a:solidFill>
                  <a:schemeClr val="tx2">
                    <a:lumMod val="50000"/>
                  </a:schemeClr>
                </a:solidFill>
                <a:latin typeface="Times New Roman" pitchFamily="18" charset="0"/>
                <a:cs typeface="Times New Roman" pitchFamily="18" charset="0"/>
              </a:rPr>
              <a:t> </a:t>
            </a:r>
          </a:p>
          <a:p>
            <a:r>
              <a:rPr lang="ru-RU" b="1" dirty="0" smtClean="0">
                <a:solidFill>
                  <a:schemeClr val="tx2">
                    <a:lumMod val="50000"/>
                  </a:schemeClr>
                </a:solidFill>
                <a:latin typeface="Times New Roman" pitchFamily="18" charset="0"/>
                <a:cs typeface="Times New Roman" pitchFamily="18" charset="0"/>
              </a:rPr>
              <a:t>                                 </a:t>
            </a:r>
            <a:endParaRPr lang="ru-RU" dirty="0" smtClean="0">
              <a:solidFill>
                <a:schemeClr val="tx2">
                  <a:lumMod val="50000"/>
                </a:schemeClr>
              </a:solidFill>
              <a:latin typeface="Times New Roman" pitchFamily="18" charset="0"/>
              <a:cs typeface="Times New Roman" pitchFamily="18" charset="0"/>
            </a:endParaRPr>
          </a:p>
        </p:txBody>
      </p:sp>
      <p:sp>
        <p:nvSpPr>
          <p:cNvPr id="14338" name="Rectangle 2"/>
          <p:cNvSpPr>
            <a:spLocks noChangeArrowheads="1"/>
          </p:cNvSpPr>
          <p:nvPr/>
        </p:nvSpPr>
        <p:spPr bwMode="auto">
          <a:xfrm>
            <a:off x="214282" y="642918"/>
            <a:ext cx="8501122"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ru-RU" b="1" i="0" u="none" strike="noStrike" cap="none" normalizeH="0" baseline="0" dirty="0" smtClean="0">
              <a:ln>
                <a:noFill/>
              </a:ln>
              <a:solidFill>
                <a:schemeClr val="tx1"/>
              </a:solidFill>
              <a:effectLst/>
              <a:latin typeface="Bookman Old Style" pitchFamily="18" charset="0"/>
              <a:cs typeface="Arial" pitchFamily="34" charset="0"/>
            </a:endParaRPr>
          </a:p>
        </p:txBody>
      </p:sp>
      <p:sp>
        <p:nvSpPr>
          <p:cNvPr id="8" name="Прямоугольник 7"/>
          <p:cNvSpPr/>
          <p:nvPr/>
        </p:nvSpPr>
        <p:spPr>
          <a:xfrm>
            <a:off x="214282" y="357166"/>
            <a:ext cx="8929718" cy="369332"/>
          </a:xfrm>
          <a:prstGeom prst="rect">
            <a:avLst/>
          </a:prstGeom>
        </p:spPr>
        <p:txBody>
          <a:bodyPr wrap="square">
            <a:spAutoFit/>
          </a:bodyPr>
          <a:lstStyle/>
          <a:p>
            <a:pPr lvl="0" eaLnBrk="0" fontAlgn="base" hangingPunct="0">
              <a:spcBef>
                <a:spcPct val="0"/>
              </a:spcBef>
              <a:spcAft>
                <a:spcPct val="0"/>
              </a:spcAft>
            </a:pPr>
            <a:r>
              <a:rPr lang="ru-RU" dirty="0" smtClean="0">
                <a:solidFill>
                  <a:srgbClr val="000000"/>
                </a:solidFill>
                <a:latin typeface="Bookman Old Style" pitchFamily="18" charset="0"/>
                <a:ea typeface="Times New Roman" pitchFamily="18" charset="0"/>
                <a:cs typeface="Arial" pitchFamily="34" charset="0"/>
              </a:rPr>
              <a:t>   </a:t>
            </a:r>
            <a:endParaRPr lang="ru-RU" sz="2000" dirty="0" smtClean="0">
              <a:solidFill>
                <a:srgbClr val="0070C0"/>
              </a:solidFill>
              <a:latin typeface="Bookman Old Style" pitchFamily="18" charset="0"/>
              <a:cs typeface="Arial" pitchFamily="34" charset="0"/>
            </a:endParaRPr>
          </a:p>
        </p:txBody>
      </p:sp>
      <p:sp>
        <p:nvSpPr>
          <p:cNvPr id="6" name="Прямоугольник 5"/>
          <p:cNvSpPr/>
          <p:nvPr/>
        </p:nvSpPr>
        <p:spPr>
          <a:xfrm>
            <a:off x="214282" y="0"/>
            <a:ext cx="8715436" cy="6063198"/>
          </a:xfrm>
          <a:prstGeom prst="rect">
            <a:avLst/>
          </a:prstGeom>
        </p:spPr>
        <p:txBody>
          <a:bodyPr wrap="square">
            <a:spAutoFit/>
          </a:bodyPr>
          <a:lstStyle/>
          <a:p>
            <a:endParaRPr lang="ru-RU" dirty="0" smtClean="0">
              <a:solidFill>
                <a:schemeClr val="tx2">
                  <a:lumMod val="50000"/>
                </a:schemeClr>
              </a:solidFill>
              <a:latin typeface="Times New Roman" pitchFamily="18" charset="0"/>
              <a:cs typeface="Times New Roman" pitchFamily="18" charset="0"/>
            </a:endParaRPr>
          </a:p>
          <a:p>
            <a:pPr algn="ctr"/>
            <a:r>
              <a:rPr lang="x-none" sz="2000" b="1" smtClean="0">
                <a:solidFill>
                  <a:srgbClr val="00B050"/>
                </a:solidFill>
                <a:latin typeface="Bookman Old Style" pitchFamily="18" charset="0"/>
                <a:cs typeface="Times New Roman" pitchFamily="18" charset="0"/>
              </a:rPr>
              <a:t>Содержание Программы учитывает возрастные и</a:t>
            </a:r>
            <a:r>
              <a:rPr lang="ru-RU" sz="2000" b="1" dirty="0" smtClean="0">
                <a:solidFill>
                  <a:srgbClr val="00B050"/>
                </a:solidFill>
                <a:latin typeface="Bookman Old Style" pitchFamily="18" charset="0"/>
                <a:cs typeface="Times New Roman" pitchFamily="18" charset="0"/>
              </a:rPr>
              <a:t> </a:t>
            </a:r>
            <a:r>
              <a:rPr lang="x-none" sz="2000" b="1" smtClean="0">
                <a:solidFill>
                  <a:srgbClr val="00B050"/>
                </a:solidFill>
                <a:latin typeface="Bookman Old Style" pitchFamily="18" charset="0"/>
                <a:cs typeface="Times New Roman" pitchFamily="18" charset="0"/>
              </a:rPr>
              <a:t>индивидуальные особенности контингента детей,</a:t>
            </a:r>
            <a:r>
              <a:rPr lang="ru-RU" sz="2000" b="1" dirty="0" smtClean="0">
                <a:solidFill>
                  <a:srgbClr val="00B050"/>
                </a:solidFill>
                <a:latin typeface="Bookman Old Style" pitchFamily="18" charset="0"/>
                <a:cs typeface="Times New Roman" pitchFamily="18" charset="0"/>
              </a:rPr>
              <a:t> </a:t>
            </a:r>
            <a:r>
              <a:rPr lang="x-none" sz="2000" b="1" smtClean="0">
                <a:solidFill>
                  <a:srgbClr val="00B050"/>
                </a:solidFill>
                <a:latin typeface="Bookman Old Style" pitchFamily="18" charset="0"/>
                <a:cs typeface="Times New Roman" pitchFamily="18" charset="0"/>
              </a:rPr>
              <a:t>воспитывающихся в образовательном </a:t>
            </a:r>
            <a:r>
              <a:rPr lang="x-none" sz="2000" b="1" smtClean="0">
                <a:solidFill>
                  <a:srgbClr val="00B050"/>
                </a:solidFill>
                <a:latin typeface="Bookman Old Style" pitchFamily="18" charset="0"/>
                <a:cs typeface="Times New Roman" pitchFamily="18" charset="0"/>
              </a:rPr>
              <a:t>учреждении.</a:t>
            </a:r>
            <a:endParaRPr lang="ru-RU" sz="2000" b="1" dirty="0" smtClean="0">
              <a:solidFill>
                <a:srgbClr val="00B050"/>
              </a:solidFill>
              <a:latin typeface="Bookman Old Style" pitchFamily="18" charset="0"/>
              <a:cs typeface="Times New Roman" pitchFamily="18" charset="0"/>
            </a:endParaRPr>
          </a:p>
          <a:p>
            <a:pPr algn="ctr"/>
            <a:endParaRPr lang="ru-RU" sz="2000" b="1" dirty="0" smtClean="0">
              <a:solidFill>
                <a:srgbClr val="00B050"/>
              </a:solidFill>
              <a:latin typeface="Bookman Old Style" pitchFamily="18" charset="0"/>
              <a:cs typeface="Times New Roman" pitchFamily="18" charset="0"/>
            </a:endParaRPr>
          </a:p>
          <a:p>
            <a:pPr algn="ctr"/>
            <a:r>
              <a:rPr lang="ru-RU" sz="2000" b="1" dirty="0" smtClean="0">
                <a:solidFill>
                  <a:srgbClr val="C00000"/>
                </a:solidFill>
                <a:latin typeface="Bookman Old Style" pitchFamily="18" charset="0"/>
                <a:cs typeface="Times New Roman" pitchFamily="18" charset="0"/>
              </a:rPr>
              <a:t>В </a:t>
            </a:r>
            <a:r>
              <a:rPr lang="ru-RU" sz="2000" b="1" dirty="0" smtClean="0">
                <a:solidFill>
                  <a:srgbClr val="C00000"/>
                </a:solidFill>
                <a:latin typeface="Bookman Old Style" pitchFamily="18" charset="0"/>
                <a:cs typeface="Times New Roman" pitchFamily="18" charset="0"/>
              </a:rPr>
              <a:t>МБДОУ «Детский сад «Колосок»  функционирует  6  групп.  </a:t>
            </a:r>
          </a:p>
          <a:p>
            <a:pPr algn="ctr"/>
            <a:endParaRPr lang="ru-RU" b="1" dirty="0" smtClean="0">
              <a:solidFill>
                <a:schemeClr val="tx2">
                  <a:lumMod val="50000"/>
                </a:schemeClr>
              </a:solidFill>
              <a:latin typeface="Bookman Old Style" pitchFamily="18" charset="0"/>
              <a:cs typeface="Times New Roman" pitchFamily="18" charset="0"/>
            </a:endParaRPr>
          </a:p>
          <a:p>
            <a:pPr algn="ctr"/>
            <a:r>
              <a:rPr lang="ru-RU" b="1" dirty="0" smtClean="0">
                <a:solidFill>
                  <a:schemeClr val="tx2">
                    <a:lumMod val="50000"/>
                  </a:schemeClr>
                </a:solidFill>
                <a:latin typeface="Bookman Old Style" pitchFamily="18" charset="0"/>
                <a:cs typeface="Times New Roman" pitchFamily="18" charset="0"/>
              </a:rPr>
              <a:t>Из них:</a:t>
            </a:r>
          </a:p>
          <a:p>
            <a:pPr algn="ctr"/>
            <a:endParaRPr lang="ru-RU" dirty="0" smtClean="0">
              <a:solidFill>
                <a:schemeClr val="tx2">
                  <a:lumMod val="50000"/>
                </a:schemeClr>
              </a:solidFill>
              <a:latin typeface="Times New Roman" pitchFamily="18" charset="0"/>
              <a:cs typeface="Times New Roman" pitchFamily="18" charset="0"/>
            </a:endParaRPr>
          </a:p>
          <a:p>
            <a:r>
              <a:rPr lang="ru-RU" b="1" dirty="0" smtClean="0">
                <a:solidFill>
                  <a:srgbClr val="C00000"/>
                </a:solidFill>
                <a:latin typeface="Bookman Old Style" pitchFamily="18" charset="0"/>
              </a:rPr>
              <a:t>        Группа раннего возраста   -  От 1,5 до 3 лет   - 1    - 13</a:t>
            </a:r>
            <a:endParaRPr lang="ru-RU" dirty="0" smtClean="0">
              <a:solidFill>
                <a:srgbClr val="C00000"/>
              </a:solidFill>
              <a:latin typeface="Bookman Old Style" pitchFamily="18" charset="0"/>
              <a:cs typeface="Times New Roman" pitchFamily="18" charset="0"/>
            </a:endParaRPr>
          </a:p>
          <a:p>
            <a:r>
              <a:rPr lang="ru-RU" b="1" dirty="0" smtClean="0">
                <a:solidFill>
                  <a:srgbClr val="C00000"/>
                </a:solidFill>
                <a:latin typeface="Bookman Old Style" pitchFamily="18" charset="0"/>
              </a:rPr>
              <a:t>        Младшая группа                 -  От 3 до 4 лет      - 1    - 23</a:t>
            </a:r>
            <a:endParaRPr lang="ru-RU" dirty="0" smtClean="0">
              <a:solidFill>
                <a:srgbClr val="C00000"/>
              </a:solidFill>
              <a:latin typeface="Bookman Old Style" pitchFamily="18" charset="0"/>
              <a:cs typeface="Times New Roman" pitchFamily="18" charset="0"/>
            </a:endParaRPr>
          </a:p>
          <a:p>
            <a:r>
              <a:rPr lang="ru-RU" b="1" dirty="0" smtClean="0">
                <a:solidFill>
                  <a:srgbClr val="C00000"/>
                </a:solidFill>
                <a:latin typeface="Bookman Old Style" pitchFamily="18" charset="0"/>
              </a:rPr>
              <a:t>        Средняя группа                  -  От 4 до 5 лет      - 1    - 23</a:t>
            </a:r>
            <a:endParaRPr lang="ru-RU" dirty="0" smtClean="0">
              <a:solidFill>
                <a:srgbClr val="C00000"/>
              </a:solidFill>
              <a:latin typeface="Bookman Old Style" pitchFamily="18" charset="0"/>
              <a:cs typeface="Times New Roman" pitchFamily="18" charset="0"/>
            </a:endParaRPr>
          </a:p>
          <a:p>
            <a:r>
              <a:rPr lang="ru-RU" b="1" dirty="0" smtClean="0">
                <a:solidFill>
                  <a:srgbClr val="C00000"/>
                </a:solidFill>
                <a:latin typeface="Bookman Old Style" pitchFamily="18" charset="0"/>
              </a:rPr>
              <a:t>        Старшая                              -  От 5 до 6 лет      - 1    - 18</a:t>
            </a:r>
            <a:endParaRPr lang="ru-RU" dirty="0" smtClean="0">
              <a:solidFill>
                <a:srgbClr val="C00000"/>
              </a:solidFill>
              <a:latin typeface="Bookman Old Style" pitchFamily="18" charset="0"/>
              <a:cs typeface="Times New Roman" pitchFamily="18" charset="0"/>
            </a:endParaRPr>
          </a:p>
          <a:p>
            <a:r>
              <a:rPr lang="ru-RU" b="1" dirty="0" smtClean="0">
                <a:solidFill>
                  <a:srgbClr val="C00000"/>
                </a:solidFill>
                <a:latin typeface="Bookman Old Style" pitchFamily="18" charset="0"/>
              </a:rPr>
              <a:t>        Подготовительная группа  -  От 6 до 7 лет      - 2    - 41</a:t>
            </a:r>
            <a:endParaRPr lang="ru-RU" dirty="0" smtClean="0">
              <a:solidFill>
                <a:srgbClr val="C00000"/>
              </a:solidFill>
              <a:latin typeface="Bookman Old Style" pitchFamily="18" charset="0"/>
              <a:cs typeface="Times New Roman" pitchFamily="18" charset="0"/>
            </a:endParaRPr>
          </a:p>
          <a:p>
            <a:r>
              <a:rPr lang="ru-RU" dirty="0" smtClean="0">
                <a:solidFill>
                  <a:schemeClr val="tx2">
                    <a:lumMod val="50000"/>
                  </a:schemeClr>
                </a:solidFill>
                <a:latin typeface="Bookman Old Style" pitchFamily="18" charset="0"/>
                <a:cs typeface="Times New Roman" pitchFamily="18" charset="0"/>
              </a:rPr>
              <a:t>                                                   </a:t>
            </a:r>
            <a:endParaRPr lang="ru-RU" b="1" dirty="0" smtClean="0">
              <a:solidFill>
                <a:schemeClr val="tx2">
                  <a:lumMod val="50000"/>
                </a:schemeClr>
              </a:solidFill>
              <a:latin typeface="Bookman Old Style" pitchFamily="18" charset="0"/>
              <a:cs typeface="Times New Roman" pitchFamily="18" charset="0"/>
            </a:endParaRPr>
          </a:p>
          <a:p>
            <a:pPr algn="ctr"/>
            <a:r>
              <a:rPr lang="ru-RU" b="1" dirty="0" smtClean="0">
                <a:latin typeface="Bookman Old Style" pitchFamily="18" charset="0"/>
                <a:cs typeface="Times New Roman" pitchFamily="18" charset="0"/>
              </a:rPr>
              <a:t>Списочный состав воспитанников составляет 118 человека (на 1.09.2015).  По наполняемости группы соответствуют требованиям </a:t>
            </a:r>
            <a:r>
              <a:rPr lang="ru-RU" b="1" dirty="0" err="1" smtClean="0">
                <a:latin typeface="Bookman Old Style" pitchFamily="18" charset="0"/>
                <a:cs typeface="Times New Roman" pitchFamily="18" charset="0"/>
              </a:rPr>
              <a:t>СанПиН</a:t>
            </a:r>
            <a:r>
              <a:rPr lang="ru-RU" b="1" dirty="0" smtClean="0">
                <a:latin typeface="Bookman Old Style" pitchFamily="18" charset="0"/>
                <a:cs typeface="Times New Roman" pitchFamily="18" charset="0"/>
              </a:rPr>
              <a:t> 2.4.1.3049-13 «Санитарно эпидемиологические требования к устройству, содержанию и организации режима работы дошкольных образовательных организаций».</a:t>
            </a:r>
          </a:p>
        </p:txBody>
      </p:sp>
    </p:spTree>
    <p:custDataLst>
      <p:tags r:id="rId1"/>
    </p:custDataLst>
    <p:extLst>
      <p:ext uri="{BB962C8B-B14F-4D97-AF65-F5344CB8AC3E}">
        <p14:creationId xmlns:p14="http://schemas.microsoft.com/office/powerpoint/2010/main" xmlns="" val="2327745678"/>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79512" y="188640"/>
            <a:ext cx="8640960" cy="1224136"/>
          </a:xfrm>
        </p:spPr>
        <p:txBody>
          <a:bodyPr>
            <a:normAutofit fontScale="90000"/>
          </a:bodyPr>
          <a:lstStyle/>
          <a:p>
            <a:pPr algn="ctr"/>
            <a:r>
              <a:rPr lang="ru-RU" sz="2000" dirty="0" smtClean="0">
                <a:latin typeface="+mn-lt"/>
              </a:rPr>
              <a:t/>
            </a:r>
            <a:br>
              <a:rPr lang="ru-RU" sz="2000" dirty="0" smtClean="0">
                <a:latin typeface="+mn-lt"/>
              </a:rPr>
            </a:br>
            <a:r>
              <a:rPr lang="ru-RU" sz="2000" dirty="0" smtClean="0">
                <a:latin typeface="+mn-lt"/>
              </a:rPr>
              <a:t/>
            </a:r>
            <a:br>
              <a:rPr lang="ru-RU" sz="2000" dirty="0" smtClean="0">
                <a:latin typeface="+mn-lt"/>
              </a:rPr>
            </a:br>
            <a:r>
              <a:rPr lang="ru-RU" sz="1600" dirty="0" smtClean="0">
                <a:solidFill>
                  <a:schemeClr val="tx1"/>
                </a:solidFill>
                <a:latin typeface="Bookman Old Style" pitchFamily="18" charset="0"/>
              </a:rPr>
              <a:t>Образовательная программа ДОУ разработанная с учётом примерной общеобразовательной программы дошкольного образования «От рождения до школы» под ред. </a:t>
            </a:r>
            <a:r>
              <a:rPr lang="ru-RU" sz="1600" dirty="0" smtClean="0">
                <a:solidFill>
                  <a:schemeClr val="tx1"/>
                </a:solidFill>
                <a:latin typeface="Bookman Old Style" pitchFamily="18" charset="0"/>
                <a:cs typeface="Times New Roman" pitchFamily="18" charset="0"/>
              </a:rPr>
              <a:t>Н.Е. </a:t>
            </a:r>
            <a:r>
              <a:rPr lang="ru-RU" sz="1600" dirty="0" err="1" smtClean="0">
                <a:solidFill>
                  <a:schemeClr val="tx1"/>
                </a:solidFill>
                <a:latin typeface="Bookman Old Style" pitchFamily="18" charset="0"/>
                <a:cs typeface="Times New Roman" pitchFamily="18" charset="0"/>
              </a:rPr>
              <a:t>Вераксы</a:t>
            </a:r>
            <a:r>
              <a:rPr lang="ru-RU" sz="1600" dirty="0" smtClean="0">
                <a:solidFill>
                  <a:schemeClr val="tx1"/>
                </a:solidFill>
                <a:latin typeface="Bookman Old Style" pitchFamily="18" charset="0"/>
                <a:cs typeface="Times New Roman" pitchFamily="18" charset="0"/>
              </a:rPr>
              <a:t>, Т.С. Комаровой, М.А. Васильевой, </a:t>
            </a:r>
            <a:r>
              <a:rPr lang="ru-RU" sz="1600" dirty="0" smtClean="0">
                <a:solidFill>
                  <a:schemeClr val="tx1"/>
                </a:solidFill>
                <a:latin typeface="Bookman Old Style" pitchFamily="18" charset="0"/>
              </a:rPr>
              <a:t>Региональной программой дошкольного образования РТ, под ред. </a:t>
            </a:r>
            <a:r>
              <a:rPr lang="ru-RU" sz="1600" dirty="0" err="1" smtClean="0">
                <a:solidFill>
                  <a:schemeClr val="tx1"/>
                </a:solidFill>
                <a:latin typeface="Bookman Old Style" pitchFamily="18" charset="0"/>
              </a:rPr>
              <a:t>Шаеховой</a:t>
            </a:r>
            <a:r>
              <a:rPr lang="ru-RU" sz="1600" dirty="0" smtClean="0">
                <a:solidFill>
                  <a:schemeClr val="tx1"/>
                </a:solidFill>
                <a:latin typeface="Bookman Old Style" pitchFamily="18" charset="0"/>
              </a:rPr>
              <a:t> Р.К., Программой «Обучение русскоязычных детей татарскому языку в детском саду» под ред. </a:t>
            </a:r>
            <a:r>
              <a:rPr lang="ru-RU" sz="1600" dirty="0" err="1" smtClean="0">
                <a:solidFill>
                  <a:schemeClr val="tx1"/>
                </a:solidFill>
                <a:latin typeface="Bookman Old Style" pitchFamily="18" charset="0"/>
              </a:rPr>
              <a:t>З.М.Зариповой</a:t>
            </a:r>
            <a:r>
              <a:rPr lang="ru-RU" sz="1600" dirty="0" smtClean="0">
                <a:solidFill>
                  <a:schemeClr val="tx1"/>
                </a:solidFill>
                <a:latin typeface="Bookman Old Style" pitchFamily="18" charset="0"/>
              </a:rPr>
              <a:t>, Р.С.Исаевой, </a:t>
            </a:r>
            <a:r>
              <a:rPr lang="ru-RU" sz="1600" dirty="0" err="1" smtClean="0">
                <a:solidFill>
                  <a:schemeClr val="tx1"/>
                </a:solidFill>
                <a:latin typeface="Bookman Old Style" pitchFamily="18" charset="0"/>
              </a:rPr>
              <a:t>Р.Г.Кидрячевой</a:t>
            </a:r>
            <a:r>
              <a:rPr lang="ru-RU" sz="1600" dirty="0" smtClean="0">
                <a:solidFill>
                  <a:schemeClr val="tx1"/>
                </a:solidFill>
                <a:latin typeface="Bookman Old Style" pitchFamily="18" charset="0"/>
              </a:rPr>
              <a:t>.,</a:t>
            </a:r>
            <a:r>
              <a:rPr lang="ru-RU" sz="1600" dirty="0" smtClean="0">
                <a:latin typeface="Bookman Old Style" pitchFamily="18" charset="0"/>
              </a:rPr>
              <a:t/>
            </a:r>
            <a:br>
              <a:rPr lang="ru-RU" sz="1600" dirty="0" smtClean="0">
                <a:latin typeface="Bookman Old Style" pitchFamily="18" charset="0"/>
              </a:rPr>
            </a:br>
            <a:r>
              <a:rPr lang="ru-RU" sz="1600" dirty="0" smtClean="0">
                <a:solidFill>
                  <a:schemeClr val="tx1"/>
                </a:solidFill>
                <a:latin typeface="Bookman Old Style" pitchFamily="18" charset="0"/>
                <a:cs typeface="Times New Roman" pitchFamily="18" charset="0"/>
              </a:rPr>
              <a:t> состоит из двух частей:</a:t>
            </a:r>
            <a:r>
              <a:rPr lang="ru-RU" sz="2000" b="0" dirty="0" smtClean="0">
                <a:solidFill>
                  <a:schemeClr val="tx1"/>
                </a:solidFill>
                <a:latin typeface="+mn-lt"/>
                <a:cs typeface="Times New Roman" pitchFamily="18" charset="0"/>
              </a:rPr>
              <a:t/>
            </a:r>
            <a:br>
              <a:rPr lang="ru-RU" sz="2000" b="0" dirty="0" smtClean="0">
                <a:solidFill>
                  <a:schemeClr val="tx1"/>
                </a:solidFill>
                <a:latin typeface="+mn-lt"/>
                <a:cs typeface="Times New Roman" pitchFamily="18" charset="0"/>
              </a:rPr>
            </a:br>
            <a:r>
              <a:rPr lang="ru-RU" sz="2000" dirty="0" smtClean="0">
                <a:latin typeface="+mn-lt"/>
              </a:rPr>
              <a:t/>
            </a:r>
            <a:br>
              <a:rPr lang="ru-RU" sz="2000" dirty="0" smtClean="0">
                <a:latin typeface="+mn-lt"/>
              </a:rPr>
            </a:br>
            <a:r>
              <a:rPr lang="ru-RU" sz="2000" dirty="0" smtClean="0">
                <a:latin typeface="+mn-lt"/>
              </a:rPr>
              <a:t> </a:t>
            </a:r>
            <a:endParaRPr lang="ru-RU" sz="2000" dirty="0">
              <a:latin typeface="+mn-lt"/>
            </a:endParaRPr>
          </a:p>
        </p:txBody>
      </p:sp>
      <p:graphicFrame>
        <p:nvGraphicFramePr>
          <p:cNvPr id="5" name="Содержимое 4"/>
          <p:cNvGraphicFramePr>
            <a:graphicFrameLocks noGrp="1"/>
          </p:cNvGraphicFramePr>
          <p:nvPr>
            <p:ph sz="quarter" idx="4294967295"/>
            <p:extLst>
              <p:ext uri="{D42A27DB-BD31-4B8C-83A1-F6EECF244321}">
                <p14:modId xmlns:p14="http://schemas.microsoft.com/office/powerpoint/2010/main" xmlns="" val="2617412833"/>
              </p:ext>
            </p:extLst>
          </p:nvPr>
        </p:nvGraphicFramePr>
        <p:xfrm>
          <a:off x="179512" y="1556792"/>
          <a:ext cx="4257799" cy="4937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Группа 9"/>
          <p:cNvGrpSpPr/>
          <p:nvPr/>
        </p:nvGrpSpPr>
        <p:grpSpPr>
          <a:xfrm rot="10800000">
            <a:off x="3983571" y="3863394"/>
            <a:ext cx="2567941" cy="2350437"/>
            <a:chOff x="1616709" y="2586084"/>
            <a:chExt cx="2567941" cy="2350437"/>
          </a:xfrm>
        </p:grpSpPr>
        <p:sp>
          <p:nvSpPr>
            <p:cNvPr id="11" name="Стрелка вправо 10"/>
            <p:cNvSpPr/>
            <p:nvPr/>
          </p:nvSpPr>
          <p:spPr>
            <a:xfrm>
              <a:off x="1759585" y="2586084"/>
              <a:ext cx="2425065" cy="2350437"/>
            </a:xfrm>
            <a:prstGeom prst="rightArrow">
              <a:avLst>
                <a:gd name="adj1" fmla="val 75000"/>
                <a:gd name="adj2" fmla="val 50000"/>
              </a:avLst>
            </a:prstGeom>
            <a:solidFill>
              <a:srgbClr val="52CCC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Стрелка вправо 4"/>
            <p:cNvSpPr/>
            <p:nvPr/>
          </p:nvSpPr>
          <p:spPr>
            <a:xfrm>
              <a:off x="1616709" y="2879889"/>
              <a:ext cx="1543651" cy="17628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1590" tIns="21590" rIns="21590" bIns="21590" numCol="1" spcCol="1270" anchor="t" anchorCtr="0">
              <a:noAutofit/>
            </a:bodyPr>
            <a:lstStyle/>
            <a:p>
              <a:pPr marL="285750" lvl="1" indent="-285750" defTabSz="1511300">
                <a:lnSpc>
                  <a:spcPct val="90000"/>
                </a:lnSpc>
                <a:spcBef>
                  <a:spcPct val="0"/>
                </a:spcBef>
                <a:spcAft>
                  <a:spcPct val="15000"/>
                </a:spcAft>
                <a:buFontTx/>
                <a:buChar char="••"/>
              </a:pPr>
              <a:endParaRPr lang="ru-RU" sz="3400" dirty="0">
                <a:solidFill>
                  <a:prstClr val="black">
                    <a:hueOff val="0"/>
                    <a:satOff val="0"/>
                    <a:lumOff val="0"/>
                    <a:alphaOff val="0"/>
                  </a:prstClr>
                </a:solidFill>
              </a:endParaRPr>
            </a:p>
            <a:p>
              <a:pPr marL="285750" lvl="1" indent="-285750" defTabSz="1511300">
                <a:lnSpc>
                  <a:spcPct val="90000"/>
                </a:lnSpc>
                <a:spcBef>
                  <a:spcPct val="0"/>
                </a:spcBef>
                <a:spcAft>
                  <a:spcPct val="15000"/>
                </a:spcAft>
                <a:buFontTx/>
                <a:buChar char="••"/>
              </a:pPr>
              <a:endParaRPr lang="ru-RU" sz="3400" dirty="0">
                <a:solidFill>
                  <a:prstClr val="black">
                    <a:hueOff val="0"/>
                    <a:satOff val="0"/>
                    <a:lumOff val="0"/>
                    <a:alphaOff val="0"/>
                  </a:prstClr>
                </a:solidFill>
              </a:endParaRPr>
            </a:p>
          </p:txBody>
        </p:sp>
      </p:grpSp>
      <p:sp>
        <p:nvSpPr>
          <p:cNvPr id="14" name="Скругленный прямоугольник 13"/>
          <p:cNvSpPr/>
          <p:nvPr/>
        </p:nvSpPr>
        <p:spPr>
          <a:xfrm>
            <a:off x="6300192" y="1916831"/>
            <a:ext cx="1973900" cy="4381455"/>
          </a:xfrm>
          <a:prstGeom prst="roundRect">
            <a:avLst>
              <a:gd name="adj" fmla="val 19392"/>
            </a:avLst>
          </a:prstGeom>
          <a:solidFill>
            <a:srgbClr val="FEB0FA"/>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TextBox 17"/>
          <p:cNvSpPr txBox="1"/>
          <p:nvPr/>
        </p:nvSpPr>
        <p:spPr>
          <a:xfrm>
            <a:off x="5143504" y="5143512"/>
            <a:ext cx="1516728" cy="646331"/>
          </a:xfrm>
          <a:prstGeom prst="rect">
            <a:avLst/>
          </a:prstGeom>
          <a:noFill/>
        </p:spPr>
        <p:txBody>
          <a:bodyPr wrap="square" rtlCol="0">
            <a:spAutoFit/>
          </a:bodyPr>
          <a:lstStyle/>
          <a:p>
            <a:r>
              <a:rPr lang="ru-RU" sz="3600" dirty="0" smtClean="0">
                <a:solidFill>
                  <a:prstClr val="black"/>
                </a:solidFill>
              </a:rPr>
              <a:t>40% </a:t>
            </a:r>
            <a:endParaRPr lang="ru-RU" sz="3600" dirty="0">
              <a:solidFill>
                <a:prstClr val="black"/>
              </a:solidFill>
            </a:endParaRPr>
          </a:p>
        </p:txBody>
      </p:sp>
      <p:sp>
        <p:nvSpPr>
          <p:cNvPr id="6" name="TextBox 5"/>
          <p:cNvSpPr txBox="1"/>
          <p:nvPr/>
        </p:nvSpPr>
        <p:spPr>
          <a:xfrm>
            <a:off x="6293004" y="1049931"/>
            <a:ext cx="2167428" cy="5429948"/>
          </a:xfrm>
          <a:prstGeom prst="rect">
            <a:avLst/>
          </a:prstGeom>
          <a:noFill/>
        </p:spPr>
        <p:txBody>
          <a:bodyPr wrap="square" rtlCol="0">
            <a:spAutoFit/>
          </a:bodyPr>
          <a:lstStyle/>
          <a:p>
            <a:pPr>
              <a:lnSpc>
                <a:spcPct val="115000"/>
              </a:lnSpc>
              <a:spcAft>
                <a:spcPts val="0"/>
              </a:spcAft>
            </a:pPr>
            <a:endParaRPr lang="ru-RU" sz="1400" b="1" u="sng" dirty="0" smtClean="0">
              <a:solidFill>
                <a:srgbClr val="000000"/>
              </a:solidFill>
              <a:latin typeface="Times New Roman"/>
              <a:cs typeface="Times New Roman"/>
            </a:endParaRPr>
          </a:p>
          <a:p>
            <a:pPr>
              <a:lnSpc>
                <a:spcPct val="115000"/>
              </a:lnSpc>
              <a:spcAft>
                <a:spcPts val="0"/>
              </a:spcAft>
            </a:pPr>
            <a:endParaRPr lang="ru-RU" sz="1100" b="1" u="sng" dirty="0" smtClean="0">
              <a:solidFill>
                <a:srgbClr val="000000"/>
              </a:solidFill>
              <a:latin typeface="Times New Roman"/>
              <a:cs typeface="Times New Roman"/>
            </a:endParaRPr>
          </a:p>
          <a:p>
            <a:endParaRPr lang="ru-RU" sz="1200" b="1" u="sng" dirty="0" smtClean="0">
              <a:solidFill>
                <a:srgbClr val="000000"/>
              </a:solidFill>
              <a:latin typeface="Times New Roman"/>
              <a:cs typeface="Times New Roman"/>
            </a:endParaRPr>
          </a:p>
          <a:p>
            <a:endParaRPr lang="ru-RU" sz="1200" b="1" u="sng" dirty="0">
              <a:solidFill>
                <a:srgbClr val="000000"/>
              </a:solidFill>
              <a:latin typeface="Times New Roman"/>
              <a:cs typeface="Times New Roman"/>
            </a:endParaRPr>
          </a:p>
          <a:p>
            <a:endParaRPr lang="ru-RU" sz="1200" b="1" u="sng" dirty="0" smtClean="0">
              <a:solidFill>
                <a:srgbClr val="000000"/>
              </a:solidFill>
              <a:latin typeface="Times New Roman"/>
              <a:cs typeface="Times New Roman"/>
            </a:endParaRPr>
          </a:p>
          <a:p>
            <a:r>
              <a:rPr lang="ru-RU" sz="1400" b="1" u="sng" dirty="0" smtClean="0">
                <a:solidFill>
                  <a:srgbClr val="000000"/>
                </a:solidFill>
                <a:latin typeface="Times New Roman"/>
                <a:cs typeface="Times New Roman"/>
              </a:rPr>
              <a:t>2. Вариативная часть</a:t>
            </a:r>
            <a:endParaRPr lang="ru-RU" sz="1400" u="sng" dirty="0">
              <a:latin typeface="Calibri"/>
              <a:ea typeface="Calibri"/>
              <a:cs typeface="Times New Roman"/>
            </a:endParaRPr>
          </a:p>
          <a:p>
            <a:r>
              <a:rPr lang="ru-RU" sz="1200" b="1" dirty="0" smtClean="0">
                <a:solidFill>
                  <a:srgbClr val="000000"/>
                </a:solidFill>
                <a:latin typeface="Times New Roman"/>
                <a:cs typeface="Times New Roman"/>
              </a:rPr>
              <a:t>формируется участниками образовательного процесса нашего ДОУ и включает в себя следующие парциальные программы:</a:t>
            </a:r>
            <a:endParaRPr lang="ru-RU" sz="1200" dirty="0">
              <a:latin typeface="Calibri"/>
              <a:ea typeface="Calibri"/>
              <a:cs typeface="Times New Roman"/>
            </a:endParaRPr>
          </a:p>
          <a:p>
            <a:pPr>
              <a:buFontTx/>
              <a:buChar char="-"/>
            </a:pPr>
            <a:r>
              <a:rPr lang="ru-RU" sz="1200" b="1" dirty="0" smtClean="0">
                <a:solidFill>
                  <a:srgbClr val="000000"/>
                </a:solidFill>
                <a:latin typeface="Times New Roman"/>
                <a:cs typeface="Times New Roman"/>
              </a:rPr>
              <a:t>«От звука к букве» (развитие фонематического слуха детей)     Е.В.Колесниковой</a:t>
            </a:r>
          </a:p>
          <a:p>
            <a:pPr lvl="0"/>
            <a:r>
              <a:rPr lang="ru-RU" sz="1200" b="1" dirty="0" smtClean="0">
                <a:latin typeface="Times New Roman" pitchFamily="18" charset="0"/>
                <a:cs typeface="Times New Roman" pitchFamily="18" charset="0"/>
              </a:rPr>
              <a:t>- Программа </a:t>
            </a:r>
            <a:r>
              <a:rPr lang="ru-RU" sz="1200" b="1" dirty="0" err="1" smtClean="0">
                <a:latin typeface="Times New Roman" pitchFamily="18" charset="0"/>
                <a:cs typeface="Times New Roman" pitchFamily="18" charset="0"/>
              </a:rPr>
              <a:t>здоровьесберегающего</a:t>
            </a:r>
            <a:r>
              <a:rPr lang="ru-RU" sz="1200" b="1" dirty="0" smtClean="0">
                <a:latin typeface="Times New Roman" pitchFamily="18" charset="0"/>
                <a:cs typeface="Times New Roman" pitchFamily="18" charset="0"/>
              </a:rPr>
              <a:t> направления «Основы безопасности детей дошкольного возраста» </a:t>
            </a:r>
          </a:p>
          <a:p>
            <a:r>
              <a:rPr lang="ru-RU" sz="1200" b="1" dirty="0" smtClean="0">
                <a:latin typeface="Times New Roman" pitchFamily="18" charset="0"/>
                <a:cs typeface="Times New Roman" pitchFamily="18" charset="0"/>
              </a:rPr>
              <a:t> под ред.Р. Б. </a:t>
            </a:r>
            <a:r>
              <a:rPr lang="ru-RU" sz="1200" b="1" dirty="0" err="1" smtClean="0">
                <a:latin typeface="Times New Roman" pitchFamily="18" charset="0"/>
                <a:cs typeface="Times New Roman" pitchFamily="18" charset="0"/>
              </a:rPr>
              <a:t>Стеркина</a:t>
            </a:r>
            <a:r>
              <a:rPr lang="ru-RU" sz="1200" b="1" dirty="0" smtClean="0">
                <a:latin typeface="Times New Roman" pitchFamily="18" charset="0"/>
                <a:cs typeface="Times New Roman" pitchFamily="18" charset="0"/>
              </a:rPr>
              <a:t>, О. Л. </a:t>
            </a:r>
            <a:r>
              <a:rPr lang="ru-RU" sz="1200" dirty="0" smtClean="0">
                <a:latin typeface="Times New Roman" pitchFamily="18" charset="0"/>
                <a:cs typeface="Times New Roman" pitchFamily="18" charset="0"/>
              </a:rPr>
              <a:t>Князева, Н. Н. Авдеева</a:t>
            </a:r>
            <a:endParaRPr lang="ru-RU" sz="1200" b="1" dirty="0" smtClean="0">
              <a:solidFill>
                <a:srgbClr val="000000"/>
              </a:solidFill>
              <a:latin typeface="Times New Roman" pitchFamily="18" charset="0"/>
              <a:cs typeface="Times New Roman" pitchFamily="18" charset="0"/>
            </a:endParaRPr>
          </a:p>
          <a:p>
            <a:r>
              <a:rPr lang="ru-RU" sz="1200" b="1" dirty="0" smtClean="0">
                <a:solidFill>
                  <a:srgbClr val="000000"/>
                </a:solidFill>
                <a:latin typeface="Times New Roman"/>
                <a:cs typeface="Times New Roman"/>
              </a:rPr>
              <a:t>- Авторская программа по патриотическому воспитанию  «Маленький патриот» воспитателя  Терпигоревой Н.А.</a:t>
            </a:r>
            <a:endParaRPr lang="ru-RU" sz="1200" b="1" dirty="0" smtClean="0">
              <a:solidFill>
                <a:srgbClr val="000000"/>
              </a:solidFill>
              <a:latin typeface="Times New Roman"/>
              <a:ea typeface="Calibri"/>
              <a:cs typeface="Times New Roman"/>
            </a:endParaRPr>
          </a:p>
          <a:p>
            <a:pPr marL="285750" indent="-285750">
              <a:lnSpc>
                <a:spcPct val="115000"/>
              </a:lnSpc>
              <a:spcAft>
                <a:spcPts val="1000"/>
              </a:spcAft>
              <a:buFontTx/>
              <a:buChar char="-"/>
            </a:pPr>
            <a:endParaRPr lang="ru-RU" sz="1400" dirty="0">
              <a:effectLst/>
              <a:latin typeface="Calibri"/>
              <a:ea typeface="Calibri"/>
              <a:cs typeface="Times New Roman"/>
            </a:endParaRPr>
          </a:p>
        </p:txBody>
      </p:sp>
    </p:spTree>
    <p:extLst>
      <p:ext uri="{BB962C8B-B14F-4D97-AF65-F5344CB8AC3E}">
        <p14:creationId xmlns:p14="http://schemas.microsoft.com/office/powerpoint/2010/main" xmlns="" val="1026733587"/>
      </p:ext>
    </p:extLst>
  </p:cSld>
  <p:clrMapOvr>
    <a:masterClrMapping/>
  </p:clrMapOvr>
  <p:transition>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4|1.3|1.1|1.2|1.1|0.8"/>
</p:tagLst>
</file>

<file path=ppt/tags/tag2.xml><?xml version="1.0" encoding="utf-8"?>
<p:tagLst xmlns:a="http://schemas.openxmlformats.org/drawingml/2006/main" xmlns:r="http://schemas.openxmlformats.org/officeDocument/2006/relationships" xmlns:p="http://schemas.openxmlformats.org/presentationml/2006/main">
  <p:tag name="TIMING" val="|0.4|1.3|1.1|1.2|1.1|0.8"/>
</p:tagLst>
</file>

<file path=ppt/tags/tag3.xml><?xml version="1.0" encoding="utf-8"?>
<p:tagLst xmlns:a="http://schemas.openxmlformats.org/drawingml/2006/main" xmlns:r="http://schemas.openxmlformats.org/officeDocument/2006/relationships" xmlns:p="http://schemas.openxmlformats.org/presentationml/2006/main">
  <p:tag name="TIMING" val="|0.4|1.3|1.1|1.2|1.1|0.8"/>
</p:tagLst>
</file>

<file path=ppt/tags/tag4.xml><?xml version="1.0" encoding="utf-8"?>
<p:tagLst xmlns:a="http://schemas.openxmlformats.org/drawingml/2006/main" xmlns:r="http://schemas.openxmlformats.org/officeDocument/2006/relationships" xmlns:p="http://schemas.openxmlformats.org/presentationml/2006/main">
  <p:tag name="TIMING" val="|0.4|1.3|1.1|1.2|1.1|0.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517</TotalTime>
  <Words>1891</Words>
  <Application>Microsoft Office PowerPoint</Application>
  <PresentationFormat>Экран (4:3)</PresentationFormat>
  <Paragraphs>210</Paragraphs>
  <Slides>20</Slides>
  <Notes>4</Notes>
  <HiddenSlides>0</HiddenSlides>
  <MMClips>0</MMClips>
  <ScaleCrop>false</ScaleCrop>
  <HeadingPairs>
    <vt:vector size="4" baseType="variant">
      <vt:variant>
        <vt:lpstr>Тема</vt:lpstr>
      </vt:variant>
      <vt:variant>
        <vt:i4>2</vt:i4>
      </vt:variant>
      <vt:variant>
        <vt:lpstr>Заголовки слайдов</vt:lpstr>
      </vt:variant>
      <vt:variant>
        <vt:i4>20</vt:i4>
      </vt:variant>
    </vt:vector>
  </HeadingPairs>
  <TitlesOfParts>
    <vt:vector size="22" baseType="lpstr">
      <vt:lpstr>Открытая</vt:lpstr>
      <vt:lpstr>3_Тема Office</vt:lpstr>
      <vt:lpstr>Муниципальное бюджетное дошкольное образовательное учреждение «Детский сад «КОЛОСОК»  </vt:lpstr>
      <vt:lpstr>Уважаемые родители!</vt:lpstr>
      <vt:lpstr>Слайд 3</vt:lpstr>
      <vt:lpstr>Слайд 4</vt:lpstr>
      <vt:lpstr>Слайд 5</vt:lpstr>
      <vt:lpstr>Слайд 6</vt:lpstr>
      <vt:lpstr>Слайд 7</vt:lpstr>
      <vt:lpstr>Слайд 8</vt:lpstr>
      <vt:lpstr>  Образовательная программа ДОУ разработанная с учётом примерной общеобразовательной программы дошкольного образования «От рождения до школы» под ред. Н.Е. Вераксы, Т.С. Комаровой, М.А. Васильевой, Региональной программой дошкольного образования РТ, под ред. Шаеховой Р.К., Программой «Обучение русскоязычных детей татарскому языку в детском саду» под ред. З.М.Зариповой, Р.С.Исаевой, Р.Г.Кидрячевой.,  состоит из двух частей:   </vt:lpstr>
      <vt:lpstr>Слайд 10</vt:lpstr>
      <vt:lpstr>Образовательные области:</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Образовательная программа ДОУ в соответствии с ФГОС</dc:title>
  <dc:creator>User</dc:creator>
  <cp:lastModifiedBy>User</cp:lastModifiedBy>
  <cp:revision>59</cp:revision>
  <dcterms:created xsi:type="dcterms:W3CDTF">2015-03-03T12:13:49Z</dcterms:created>
  <dcterms:modified xsi:type="dcterms:W3CDTF">2015-12-17T15:12:28Z</dcterms:modified>
</cp:coreProperties>
</file>